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3" r:id="rId2"/>
    <p:sldId id="376" r:id="rId3"/>
    <p:sldId id="377" r:id="rId4"/>
    <p:sldId id="415" r:id="rId5"/>
    <p:sldId id="390" r:id="rId6"/>
    <p:sldId id="416" r:id="rId7"/>
    <p:sldId id="418" r:id="rId8"/>
    <p:sldId id="397" r:id="rId9"/>
    <p:sldId id="398" r:id="rId10"/>
    <p:sldId id="406" r:id="rId11"/>
    <p:sldId id="414" r:id="rId12"/>
    <p:sldId id="421" r:id="rId13"/>
    <p:sldId id="420" r:id="rId14"/>
    <p:sldId id="419" r:id="rId15"/>
    <p:sldId id="405" r:id="rId16"/>
  </p:sldIdLst>
  <p:sldSz cx="9906000" cy="6858000" type="A4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9464043-DEE2-4E76-8A43-79DFE06C7105}">
          <p14:sldIdLst>
            <p14:sldId id="273"/>
            <p14:sldId id="376"/>
            <p14:sldId id="377"/>
            <p14:sldId id="415"/>
            <p14:sldId id="390"/>
            <p14:sldId id="416"/>
            <p14:sldId id="418"/>
            <p14:sldId id="397"/>
          </p14:sldIdLst>
        </p14:section>
        <p14:section name="Раздел без заголовка" id="{D97845DE-CE3C-4992-9EBA-089495BCA008}">
          <p14:sldIdLst>
            <p14:sldId id="398"/>
            <p14:sldId id="406"/>
            <p14:sldId id="414"/>
            <p14:sldId id="421"/>
            <p14:sldId id="420"/>
            <p14:sldId id="419"/>
            <p14:sldId id="40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3F92"/>
    <a:srgbClr val="0B4993"/>
    <a:srgbClr val="663300"/>
    <a:srgbClr val="CC9900"/>
    <a:srgbClr val="660066"/>
    <a:srgbClr val="333333"/>
    <a:srgbClr val="5F5F5F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59" autoAdjust="0"/>
    <p:restoredTop sz="99822" autoAdjust="0"/>
  </p:normalViewPr>
  <p:slideViewPr>
    <p:cSldViewPr>
      <p:cViewPr varScale="1">
        <p:scale>
          <a:sx n="46" d="100"/>
          <a:sy n="46" d="100"/>
        </p:scale>
        <p:origin x="-114" y="-59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48" y="16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0789352221930177E-2"/>
          <c:y val="2.781872920552687E-2"/>
          <c:w val="0.85428764464291684"/>
          <c:h val="0.84992677240066417"/>
        </c:manualLayout>
      </c:layout>
      <c:lineChart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694336"/>
        <c:axId val="19695872"/>
      </c:lineChart>
      <c:catAx>
        <c:axId val="196943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9695872"/>
        <c:crosses val="autoZero"/>
        <c:auto val="1"/>
        <c:lblAlgn val="ctr"/>
        <c:lblOffset val="100"/>
        <c:noMultiLvlLbl val="0"/>
      </c:catAx>
      <c:valAx>
        <c:axId val="19695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96943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922942324517133E-2"/>
          <c:y val="6.7909815576047111E-2"/>
          <c:w val="0.74757910024069718"/>
          <c:h val="0.82949718549790763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Добыча угля                             в Кузбассе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pPr>
              <a:ln>
                <a:solidFill>
                  <a:schemeClr val="accent1">
                    <a:lumMod val="75000"/>
                  </a:schemeClr>
                </a:solidFill>
              </a:ln>
            </c:spPr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2010г</c:v>
                </c:pt>
                <c:pt idx="1">
                  <c:v>2011г</c:v>
                </c:pt>
                <c:pt idx="2">
                  <c:v>2012 г</c:v>
                </c:pt>
                <c:pt idx="3">
                  <c:v>2013 г</c:v>
                </c:pt>
                <c:pt idx="4">
                  <c:v>2014 г</c:v>
                </c:pt>
                <c:pt idx="5">
                  <c:v>2015 г</c:v>
                </c:pt>
                <c:pt idx="6">
                  <c:v>2016 г</c:v>
                </c:pt>
                <c:pt idx="7">
                  <c:v>2017г</c:v>
                </c:pt>
                <c:pt idx="8">
                  <c:v>2018г</c:v>
                </c:pt>
                <c:pt idx="9">
                  <c:v>2019г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185.5</c:v>
                </c:pt>
                <c:pt idx="1">
                  <c:v>192.1</c:v>
                </c:pt>
                <c:pt idx="2">
                  <c:v>201.5</c:v>
                </c:pt>
                <c:pt idx="3">
                  <c:v>202.8</c:v>
                </c:pt>
                <c:pt idx="4">
                  <c:v>210.9</c:v>
                </c:pt>
                <c:pt idx="5">
                  <c:v>215.8</c:v>
                </c:pt>
                <c:pt idx="6">
                  <c:v>227.4</c:v>
                </c:pt>
                <c:pt idx="7">
                  <c:v>241.5</c:v>
                </c:pt>
                <c:pt idx="8">
                  <c:v>255.3</c:v>
                </c:pt>
                <c:pt idx="9">
                  <c:v>250.1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Добыча угля открытыми горными работами 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pPr>
              <a:solidFill>
                <a:srgbClr val="00B050"/>
              </a:solidFill>
              <a:ln>
                <a:solidFill>
                  <a:schemeClr val="accent6">
                    <a:lumMod val="75000"/>
                  </a:schemeClr>
                </a:solidFill>
              </a:ln>
            </c:spPr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2010г</c:v>
                </c:pt>
                <c:pt idx="1">
                  <c:v>2011г</c:v>
                </c:pt>
                <c:pt idx="2">
                  <c:v>2012 г</c:v>
                </c:pt>
                <c:pt idx="3">
                  <c:v>2013 г</c:v>
                </c:pt>
                <c:pt idx="4">
                  <c:v>2014 г</c:v>
                </c:pt>
                <c:pt idx="5">
                  <c:v>2015 г</c:v>
                </c:pt>
                <c:pt idx="6">
                  <c:v>2016 г</c:v>
                </c:pt>
                <c:pt idx="7">
                  <c:v>2017г</c:v>
                </c:pt>
                <c:pt idx="8">
                  <c:v>2018г</c:v>
                </c:pt>
                <c:pt idx="9">
                  <c:v>2019г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106.6</c:v>
                </c:pt>
                <c:pt idx="1">
                  <c:v>116.1</c:v>
                </c:pt>
                <c:pt idx="2">
                  <c:v>122.6</c:v>
                </c:pt>
                <c:pt idx="3">
                  <c:v>125.8</c:v>
                </c:pt>
                <c:pt idx="4">
                  <c:v>131.1</c:v>
                </c:pt>
                <c:pt idx="5">
                  <c:v>139.5</c:v>
                </c:pt>
                <c:pt idx="6">
                  <c:v>145.1</c:v>
                </c:pt>
                <c:pt idx="7">
                  <c:v>156.6</c:v>
                </c:pt>
                <c:pt idx="8">
                  <c:v>165.8</c:v>
                </c:pt>
                <c:pt idx="9">
                  <c:v>164.4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Добыча угля подземными горными работами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2010г</c:v>
                </c:pt>
                <c:pt idx="1">
                  <c:v>2011г</c:v>
                </c:pt>
                <c:pt idx="2">
                  <c:v>2012 г</c:v>
                </c:pt>
                <c:pt idx="3">
                  <c:v>2013 г</c:v>
                </c:pt>
                <c:pt idx="4">
                  <c:v>2014 г</c:v>
                </c:pt>
                <c:pt idx="5">
                  <c:v>2015 г</c:v>
                </c:pt>
                <c:pt idx="6">
                  <c:v>2016 г</c:v>
                </c:pt>
                <c:pt idx="7">
                  <c:v>2017г</c:v>
                </c:pt>
                <c:pt idx="8">
                  <c:v>2018г</c:v>
                </c:pt>
                <c:pt idx="9">
                  <c:v>2019г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78.900000000000006</c:v>
                </c:pt>
                <c:pt idx="1">
                  <c:v>76</c:v>
                </c:pt>
                <c:pt idx="2">
                  <c:v>78.900000000000006</c:v>
                </c:pt>
                <c:pt idx="3">
                  <c:v>76.2</c:v>
                </c:pt>
                <c:pt idx="4">
                  <c:v>79.7</c:v>
                </c:pt>
                <c:pt idx="5">
                  <c:v>76.3</c:v>
                </c:pt>
                <c:pt idx="6">
                  <c:v>82.3</c:v>
                </c:pt>
                <c:pt idx="7">
                  <c:v>84.9</c:v>
                </c:pt>
                <c:pt idx="8">
                  <c:v>89.5</c:v>
                </c:pt>
                <c:pt idx="9">
                  <c:v>85.7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84064"/>
        <c:axId val="19785600"/>
      </c:lineChart>
      <c:catAx>
        <c:axId val="19784064"/>
        <c:scaling>
          <c:orientation val="minMax"/>
        </c:scaling>
        <c:delete val="0"/>
        <c:axPos val="b"/>
        <c:majorTickMark val="out"/>
        <c:minorTickMark val="none"/>
        <c:tickLblPos val="nextTo"/>
        <c:crossAx val="19785600"/>
        <c:crosses val="autoZero"/>
        <c:auto val="1"/>
        <c:lblAlgn val="ctr"/>
        <c:lblOffset val="100"/>
        <c:noMultiLvlLbl val="0"/>
      </c:catAx>
      <c:valAx>
        <c:axId val="19785600"/>
        <c:scaling>
          <c:orientation val="minMax"/>
          <c:min val="1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784064"/>
        <c:crosses val="autoZero"/>
        <c:crossBetween val="between"/>
      </c:valAx>
      <c:spPr>
        <a:solidFill>
          <a:schemeClr val="bg1"/>
        </a:solidFill>
      </c:spPr>
    </c:plotArea>
    <c:legend>
      <c:legendPos val="r"/>
      <c:layout>
        <c:manualLayout>
          <c:xMode val="edge"/>
          <c:yMode val="edge"/>
          <c:x val="0.79816740082899784"/>
          <c:y val="0.1006587231048402"/>
          <c:w val="0.20183259917100219"/>
          <c:h val="0.89934127689515975"/>
        </c:manualLayout>
      </c:layout>
      <c:overlay val="0"/>
      <c:txPr>
        <a:bodyPr/>
        <a:lstStyle/>
        <a:p>
          <a:pPr>
            <a:defRPr sz="1600">
              <a:solidFill>
                <a:srgbClr val="FF000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921573905825881E-2"/>
          <c:y val="3.8362001633685486E-2"/>
          <c:w val="0.857155483769657"/>
          <c:h val="0.78561581143617332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Аварийность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200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exp"/>
            <c:dispRSqr val="0"/>
            <c:dispEq val="0"/>
          </c:trendline>
          <c:trendline>
            <c:trendlineType val="linear"/>
            <c:dispRSqr val="0"/>
            <c:dispEq val="0"/>
          </c:trendline>
          <c:cat>
            <c:strRef>
              <c:f>Лист1!$A$2:$A$11</c:f>
              <c:strCache>
                <c:ptCount val="10"/>
                <c:pt idx="0">
                  <c:v>2010г</c:v>
                </c:pt>
                <c:pt idx="1">
                  <c:v>2011г</c:v>
                </c:pt>
                <c:pt idx="2">
                  <c:v>2012г</c:v>
                </c:pt>
                <c:pt idx="3">
                  <c:v>2013г</c:v>
                </c:pt>
                <c:pt idx="4">
                  <c:v>2014г</c:v>
                </c:pt>
                <c:pt idx="5">
                  <c:v>2015г</c:v>
                </c:pt>
                <c:pt idx="6">
                  <c:v>2016г</c:v>
                </c:pt>
                <c:pt idx="7">
                  <c:v>2017г</c:v>
                </c:pt>
                <c:pt idx="8">
                  <c:v>2018г</c:v>
                </c:pt>
                <c:pt idx="9">
                  <c:v>2019г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15</c:v>
                </c:pt>
                <c:pt idx="1">
                  <c:v>7</c:v>
                </c:pt>
                <c:pt idx="2">
                  <c:v>10</c:v>
                </c:pt>
                <c:pt idx="3">
                  <c:v>9</c:v>
                </c:pt>
                <c:pt idx="4">
                  <c:v>7</c:v>
                </c:pt>
                <c:pt idx="5">
                  <c:v>5</c:v>
                </c:pt>
                <c:pt idx="6">
                  <c:v>5</c:v>
                </c:pt>
                <c:pt idx="7">
                  <c:v>2</c:v>
                </c:pt>
                <c:pt idx="8">
                  <c:v>4</c:v>
                </c:pt>
                <c:pt idx="9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См.травмы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2000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power"/>
            <c:dispRSqr val="0"/>
            <c:dispEq val="0"/>
          </c:trendline>
          <c:trendline>
            <c:trendlineType val="power"/>
            <c:dispRSqr val="0"/>
            <c:dispEq val="0"/>
          </c:trendline>
          <c:cat>
            <c:strRef>
              <c:f>Лист1!$A$2:$A$11</c:f>
              <c:strCache>
                <c:ptCount val="10"/>
                <c:pt idx="0">
                  <c:v>2010г</c:v>
                </c:pt>
                <c:pt idx="1">
                  <c:v>2011г</c:v>
                </c:pt>
                <c:pt idx="2">
                  <c:v>2012г</c:v>
                </c:pt>
                <c:pt idx="3">
                  <c:v>2013г</c:v>
                </c:pt>
                <c:pt idx="4">
                  <c:v>2014г</c:v>
                </c:pt>
                <c:pt idx="5">
                  <c:v>2015г</c:v>
                </c:pt>
                <c:pt idx="6">
                  <c:v>2016г</c:v>
                </c:pt>
                <c:pt idx="7">
                  <c:v>2017г</c:v>
                </c:pt>
                <c:pt idx="8">
                  <c:v>2018г</c:v>
                </c:pt>
                <c:pt idx="9">
                  <c:v>2019г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119</c:v>
                </c:pt>
                <c:pt idx="1">
                  <c:v>27</c:v>
                </c:pt>
                <c:pt idx="2">
                  <c:v>24</c:v>
                </c:pt>
                <c:pt idx="3">
                  <c:v>30</c:v>
                </c:pt>
                <c:pt idx="4">
                  <c:v>19</c:v>
                </c:pt>
                <c:pt idx="5">
                  <c:v>14</c:v>
                </c:pt>
                <c:pt idx="6">
                  <c:v>12</c:v>
                </c:pt>
                <c:pt idx="7">
                  <c:v>11</c:v>
                </c:pt>
                <c:pt idx="8">
                  <c:v>7</c:v>
                </c:pt>
                <c:pt idx="9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465536"/>
        <c:axId val="22369024"/>
      </c:barChar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Добыча угля (млн.тонн)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pPr>
              <a:ln>
                <a:solidFill>
                  <a:srgbClr val="7030A0"/>
                </a:solidFill>
              </a:ln>
            </c:spPr>
          </c:marker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2010г</c:v>
                </c:pt>
                <c:pt idx="1">
                  <c:v>2011г</c:v>
                </c:pt>
                <c:pt idx="2">
                  <c:v>2012г</c:v>
                </c:pt>
                <c:pt idx="3">
                  <c:v>2013г</c:v>
                </c:pt>
                <c:pt idx="4">
                  <c:v>2014г</c:v>
                </c:pt>
                <c:pt idx="5">
                  <c:v>2015г</c:v>
                </c:pt>
                <c:pt idx="6">
                  <c:v>2016г</c:v>
                </c:pt>
                <c:pt idx="7">
                  <c:v>2017г</c:v>
                </c:pt>
                <c:pt idx="8">
                  <c:v>2018г</c:v>
                </c:pt>
                <c:pt idx="9">
                  <c:v>2019г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78.900000000000006</c:v>
                </c:pt>
                <c:pt idx="1">
                  <c:v>76</c:v>
                </c:pt>
                <c:pt idx="2">
                  <c:v>78.7</c:v>
                </c:pt>
                <c:pt idx="3">
                  <c:v>76.2</c:v>
                </c:pt>
                <c:pt idx="4">
                  <c:v>79.7</c:v>
                </c:pt>
                <c:pt idx="5">
                  <c:v>76.3</c:v>
                </c:pt>
                <c:pt idx="6">
                  <c:v>82.3</c:v>
                </c:pt>
                <c:pt idx="7">
                  <c:v>84.9</c:v>
                </c:pt>
                <c:pt idx="8">
                  <c:v>89.5</c:v>
                </c:pt>
                <c:pt idx="9">
                  <c:v>85.7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372352"/>
        <c:axId val="22370560"/>
      </c:lineChart>
      <c:catAx>
        <c:axId val="22465536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22369024"/>
        <c:crosses val="autoZero"/>
        <c:auto val="1"/>
        <c:lblAlgn val="ctr"/>
        <c:lblOffset val="100"/>
        <c:noMultiLvlLbl val="0"/>
      </c:catAx>
      <c:valAx>
        <c:axId val="22369024"/>
        <c:scaling>
          <c:orientation val="minMax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22465536"/>
        <c:crosses val="autoZero"/>
        <c:crossBetween val="between"/>
      </c:valAx>
      <c:valAx>
        <c:axId val="22370560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22372352"/>
        <c:crosses val="max"/>
        <c:crossBetween val="between"/>
      </c:valAx>
      <c:catAx>
        <c:axId val="22372352"/>
        <c:scaling>
          <c:orientation val="minMax"/>
        </c:scaling>
        <c:delete val="1"/>
        <c:axPos val="b"/>
        <c:majorTickMark val="out"/>
        <c:minorTickMark val="none"/>
        <c:tickLblPos val="nextTo"/>
        <c:crossAx val="22370560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</c:spPr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4.4796083181909974E-2"/>
          <c:y val="0.88431850926592193"/>
          <c:w val="0.91122350090854043"/>
          <c:h val="0.11568149073407803"/>
        </c:manualLayout>
      </c:layout>
      <c:overlay val="0"/>
      <c:txPr>
        <a:bodyPr/>
        <a:lstStyle/>
        <a:p>
          <a:pPr rtl="0">
            <a:defRPr sz="1800" baseline="0"/>
          </a:pPr>
          <a:endParaRPr lang="ru-RU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433980051501913"/>
          <c:y val="2.8306453713196709E-2"/>
          <c:w val="0.75566019948498087"/>
          <c:h val="0.67207284776166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3.8312198134534321E-5"/>
                  <c:y val="4.22153948706553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9134268754939789E-4"/>
                  <c:y val="-7.1974908770820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417425042620956E-3"/>
                  <c:y val="-6.25486057104766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 проверок  (+1,1%)</c:v>
                </c:pt>
                <c:pt idx="1">
                  <c:v>Количество штрафов (+4,4%)</c:v>
                </c:pt>
                <c:pt idx="2">
                  <c:v>Количество приостановок (+2,1%)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6595</c:v>
                </c:pt>
                <c:pt idx="1">
                  <c:v>6852</c:v>
                </c:pt>
                <c:pt idx="2">
                  <c:v>496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2018г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 проверок  (+1,1%)</c:v>
                </c:pt>
                <c:pt idx="1">
                  <c:v>Количество штрафов (+4,4%)</c:v>
                </c:pt>
                <c:pt idx="2">
                  <c:v>Количество приостановок (+2,1%)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6620</c:v>
                </c:pt>
                <c:pt idx="1">
                  <c:v>6922</c:v>
                </c:pt>
                <c:pt idx="2">
                  <c:v>510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2019г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 проверок  (+1,1%)</c:v>
                </c:pt>
                <c:pt idx="1">
                  <c:v>Количество штрафов (+4,4%)</c:v>
                </c:pt>
                <c:pt idx="2">
                  <c:v>Количество приостановок (+2,1%)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6697</c:v>
                </c:pt>
                <c:pt idx="1">
                  <c:v>7226</c:v>
                </c:pt>
                <c:pt idx="2">
                  <c:v>521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92896"/>
        <c:axId val="22194432"/>
      </c:barChart>
      <c:catAx>
        <c:axId val="22192896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22194432"/>
        <c:crosses val="autoZero"/>
        <c:auto val="1"/>
        <c:lblAlgn val="ctr"/>
        <c:lblOffset val="100"/>
        <c:noMultiLvlLbl val="0"/>
      </c:catAx>
      <c:valAx>
        <c:axId val="22194432"/>
        <c:scaling>
          <c:orientation val="minMax"/>
          <c:max val="8000"/>
        </c:scaling>
        <c:delete val="0"/>
        <c:axPos val="l"/>
        <c:majorGridlines>
          <c:spPr>
            <a:ln>
              <a:noFill/>
            </a:ln>
          </c:spPr>
        </c:majorGridlines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crossAx val="22192896"/>
        <c:crosses val="autoZero"/>
        <c:crossBetween val="between"/>
        <c:majorUnit val="1000"/>
        <c:minorUnit val="500"/>
      </c:valAx>
      <c:dTable>
        <c:showHorzBorder val="1"/>
        <c:showVertBorder val="1"/>
        <c:showOutline val="1"/>
        <c:showKeys val="0"/>
        <c:spPr>
          <a:ln cmpd="sng"/>
        </c:spPr>
        <c:txPr>
          <a:bodyPr/>
          <a:lstStyle/>
          <a:p>
            <a:pPr rtl="0">
              <a:defRPr sz="1800"/>
            </a:pPr>
            <a:endParaRPr lang="ru-RU"/>
          </a:p>
        </c:txPr>
      </c:dTable>
    </c:plotArea>
    <c:legend>
      <c:legendPos val="r"/>
      <c:layout>
        <c:manualLayout>
          <c:xMode val="edge"/>
          <c:yMode val="edge"/>
          <c:x val="0"/>
          <c:y val="8.0125489315754472E-2"/>
          <c:w val="0.1430611315327619"/>
          <c:h val="0.54625605446824321"/>
        </c:manualLayout>
      </c:layout>
      <c:overlay val="0"/>
      <c:spPr>
        <a:noFill/>
        <a:ln>
          <a:solidFill>
            <a:schemeClr val="bg1"/>
          </a:solidFill>
        </a:ln>
      </c:spPr>
      <c:txPr>
        <a:bodyPr/>
        <a:lstStyle/>
        <a:p>
          <a:pPr>
            <a:defRPr sz="2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 sz="2200" dirty="0"/>
          </a:p>
        </c:rich>
      </c:tx>
      <c:layout>
        <c:manualLayout>
          <c:xMode val="edge"/>
          <c:yMode val="edge"/>
          <c:x val="0.23334398905265047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398860398860399"/>
          <c:y val="9.2419842342198119E-2"/>
          <c:w val="0.86505204477645425"/>
          <c:h val="0.750010405927216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Пыль</c:v>
                </c:pt>
                <c:pt idx="1">
                  <c:v>Газ</c:v>
                </c:pt>
                <c:pt idx="2">
                  <c:v>Транспорт</c:v>
                </c:pt>
                <c:pt idx="3">
                  <c:v>Паспорта</c:v>
                </c:pt>
                <c:pt idx="4">
                  <c:v>Необеспеч. Q расч.</c:v>
                </c:pt>
                <c:pt idx="5">
                  <c:v>Прочие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122</c:v>
                </c:pt>
                <c:pt idx="1">
                  <c:v>78</c:v>
                </c:pt>
                <c:pt idx="2">
                  <c:v>112</c:v>
                </c:pt>
                <c:pt idx="3">
                  <c:v>118</c:v>
                </c:pt>
                <c:pt idx="4">
                  <c:v>27</c:v>
                </c:pt>
                <c:pt idx="5">
                  <c:v>53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2019г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Пыль</c:v>
                </c:pt>
                <c:pt idx="1">
                  <c:v>Газ</c:v>
                </c:pt>
                <c:pt idx="2">
                  <c:v>Транспорт</c:v>
                </c:pt>
                <c:pt idx="3">
                  <c:v>Паспорта</c:v>
                </c:pt>
                <c:pt idx="4">
                  <c:v>Необеспеч. Q расч.</c:v>
                </c:pt>
                <c:pt idx="5">
                  <c:v>Прочие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121</c:v>
                </c:pt>
                <c:pt idx="1">
                  <c:v>74</c:v>
                </c:pt>
                <c:pt idx="2">
                  <c:v>134</c:v>
                </c:pt>
                <c:pt idx="3">
                  <c:v>122</c:v>
                </c:pt>
                <c:pt idx="4">
                  <c:v>33</c:v>
                </c:pt>
                <c:pt idx="5">
                  <c:v>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3191552"/>
        <c:axId val="23193088"/>
      </c:barChart>
      <c:catAx>
        <c:axId val="23191552"/>
        <c:scaling>
          <c:orientation val="minMax"/>
        </c:scaling>
        <c:delete val="0"/>
        <c:axPos val="b"/>
        <c:majorTickMark val="out"/>
        <c:minorTickMark val="none"/>
        <c:tickLblPos val="nextTo"/>
        <c:crossAx val="23193088"/>
        <c:crosses val="autoZero"/>
        <c:auto val="1"/>
        <c:lblAlgn val="ctr"/>
        <c:lblOffset val="100"/>
        <c:noMultiLvlLbl val="0"/>
      </c:catAx>
      <c:valAx>
        <c:axId val="23193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1915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186378583677716"/>
          <c:y val="2.8923195930137115E-2"/>
          <c:w val="0.75566019948498087"/>
          <c:h val="0.67207284776166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2019г 11 мес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3.8312198134534321E-5"/>
                  <c:y val="4.22153948706553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9134268754939789E-4"/>
                  <c:y val="-7.1974908770820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417425042620956E-3"/>
                  <c:y val="-6.25486057104766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3565822157395899E-2"/>
                  <c:y val="-2.6323774970276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Количество проверок  -763              (-11,5%)</c:v>
                </c:pt>
                <c:pt idx="1">
                  <c:v>Количество штрафов - 692                  (-10%)</c:v>
                </c:pt>
                <c:pt idx="2">
                  <c:v>Количество приостановок -10         (-19,5%)</c:v>
                </c:pt>
                <c:pt idx="3">
                  <c:v>Сумма штрафов, млн.руб  - 38,09            (-16,7%)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6610</c:v>
                </c:pt>
                <c:pt idx="1">
                  <c:v>6904</c:v>
                </c:pt>
                <c:pt idx="2">
                  <c:v>518</c:v>
                </c:pt>
                <c:pt idx="3">
                  <c:v>227.464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2020г 11 мес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3"/>
              <c:layout>
                <c:manualLayout>
                  <c:x val="1.6634697993455929E-2"/>
                  <c:y val="-2.63237749702769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Количество проверок  -763              (-11,5%)</c:v>
                </c:pt>
                <c:pt idx="1">
                  <c:v>Количество штрафов - 692                  (-10%)</c:v>
                </c:pt>
                <c:pt idx="2">
                  <c:v>Количество приостановок -10         (-19,5%)</c:v>
                </c:pt>
                <c:pt idx="3">
                  <c:v>Сумма штрафов, млн.руб  - 38,09            (-16,7%)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5847</c:v>
                </c:pt>
                <c:pt idx="1">
                  <c:v>6212</c:v>
                </c:pt>
                <c:pt idx="2">
                  <c:v>417</c:v>
                </c:pt>
                <c:pt idx="3">
                  <c:v>189.374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448832"/>
        <c:axId val="29462912"/>
      </c:barChart>
      <c:catAx>
        <c:axId val="29448832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29462912"/>
        <c:crosses val="autoZero"/>
        <c:auto val="1"/>
        <c:lblAlgn val="ctr"/>
        <c:lblOffset val="100"/>
        <c:noMultiLvlLbl val="0"/>
      </c:catAx>
      <c:valAx>
        <c:axId val="29462912"/>
        <c:scaling>
          <c:orientation val="minMax"/>
          <c:max val="7000"/>
        </c:scaling>
        <c:delete val="0"/>
        <c:axPos val="l"/>
        <c:majorGridlines>
          <c:spPr>
            <a:ln>
              <a:noFill/>
            </a:ln>
          </c:spPr>
        </c:majorGridlines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crossAx val="29448832"/>
        <c:crosses val="autoZero"/>
        <c:crossBetween val="between"/>
        <c:majorUnit val="1000"/>
        <c:minorUnit val="500"/>
      </c:valAx>
      <c:dTable>
        <c:showHorzBorder val="1"/>
        <c:showVertBorder val="1"/>
        <c:showOutline val="1"/>
        <c:showKeys val="0"/>
        <c:spPr>
          <a:ln cmpd="sng"/>
        </c:spPr>
        <c:txPr>
          <a:bodyPr/>
          <a:lstStyle/>
          <a:p>
            <a:pPr rtl="0">
              <a:defRPr sz="1400"/>
            </a:pPr>
            <a:endParaRPr lang="ru-RU"/>
          </a:p>
        </c:txPr>
      </c:dTable>
    </c:plotArea>
    <c:legend>
      <c:legendPos val="r"/>
      <c:layout>
        <c:manualLayout>
          <c:xMode val="edge"/>
          <c:yMode val="edge"/>
          <c:x val="2.1547797829907706E-2"/>
          <c:y val="8.0125489315754472E-2"/>
          <c:w val="0.11517870568571306"/>
          <c:h val="0.54625605446824321"/>
        </c:manualLayout>
      </c:layout>
      <c:overlay val="0"/>
      <c:spPr>
        <a:noFill/>
        <a:ln>
          <a:solidFill>
            <a:schemeClr val="bg1"/>
          </a:solidFill>
        </a:ln>
      </c:spPr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69344" cy="49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006" tIns="48003" rIns="96006" bIns="48003" numCol="1" anchor="t" anchorCtr="0" compatLnSpc="1">
            <a:prstTxWarp prst="textNoShape">
              <a:avLst/>
            </a:prstTxWarp>
          </a:bodyPr>
          <a:lstStyle>
            <a:lvl1pPr defTabSz="960167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85453" y="0"/>
            <a:ext cx="2972547" cy="49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006" tIns="48003" rIns="96006" bIns="48003" numCol="1" anchor="t" anchorCtr="0" compatLnSpc="1">
            <a:prstTxWarp prst="textNoShape">
              <a:avLst/>
            </a:prstTxWarp>
          </a:bodyPr>
          <a:lstStyle>
            <a:lvl1pPr algn="r" defTabSz="960167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09091DC9-20DA-4F5F-8AF0-660CA5BA97CC}" type="datetimeFigureOut">
              <a:rPr lang="ru-RU"/>
              <a:pPr>
                <a:defRPr/>
              </a:pPr>
              <a:t>16.12.2020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1" y="9449435"/>
            <a:ext cx="2969344" cy="497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006" tIns="48003" rIns="96006" bIns="48003" numCol="1" anchor="b" anchorCtr="0" compatLnSpc="1">
            <a:prstTxWarp prst="textNoShape">
              <a:avLst/>
            </a:prstTxWarp>
          </a:bodyPr>
          <a:lstStyle>
            <a:lvl1pPr defTabSz="960167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85453" y="9449435"/>
            <a:ext cx="2972547" cy="497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006" tIns="48003" rIns="96006" bIns="48003" numCol="1" anchor="b" anchorCtr="0" compatLnSpc="1">
            <a:prstTxWarp prst="textNoShape">
              <a:avLst/>
            </a:prstTxWarp>
          </a:bodyPr>
          <a:lstStyle>
            <a:lvl1pPr algn="r" defTabSz="960167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AC69847F-BC6D-415A-AB81-28E2AF0142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2539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69344" cy="49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006" tIns="48003" rIns="96006" bIns="48003" numCol="1" anchor="t" anchorCtr="0" compatLnSpc="1">
            <a:prstTxWarp prst="textNoShape">
              <a:avLst/>
            </a:prstTxWarp>
          </a:bodyPr>
          <a:lstStyle>
            <a:lvl1pPr defTabSz="960167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85453" y="0"/>
            <a:ext cx="2972547" cy="49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006" tIns="48003" rIns="96006" bIns="48003" numCol="1" anchor="t" anchorCtr="0" compatLnSpc="1">
            <a:prstTxWarp prst="textNoShape">
              <a:avLst/>
            </a:prstTxWarp>
          </a:bodyPr>
          <a:lstStyle>
            <a:lvl1pPr algn="r" defTabSz="960167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8FF5D2E2-43B2-4BBD-B40E-45E46A5417D4}" type="datetimeFigureOut">
              <a:rPr lang="ru-RU"/>
              <a:pPr>
                <a:defRPr/>
              </a:pPr>
              <a:t>16.12.2020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36600" y="744538"/>
            <a:ext cx="538797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83879" y="4723922"/>
            <a:ext cx="5490244" cy="4478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006" tIns="48003" rIns="96006" bIns="480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1" y="9449435"/>
            <a:ext cx="2969344" cy="497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006" tIns="48003" rIns="96006" bIns="48003" numCol="1" anchor="b" anchorCtr="0" compatLnSpc="1">
            <a:prstTxWarp prst="textNoShape">
              <a:avLst/>
            </a:prstTxWarp>
          </a:bodyPr>
          <a:lstStyle>
            <a:lvl1pPr defTabSz="960167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85453" y="9449435"/>
            <a:ext cx="2972547" cy="497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006" tIns="48003" rIns="96006" bIns="48003" numCol="1" anchor="b" anchorCtr="0" compatLnSpc="1">
            <a:prstTxWarp prst="textNoShape">
              <a:avLst/>
            </a:prstTxWarp>
          </a:bodyPr>
          <a:lstStyle>
            <a:lvl1pPr algn="r" defTabSz="960167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5DC1EF62-428B-4A55-8A49-29D4D214BF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26364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4675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94846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76225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36600" y="744538"/>
            <a:ext cx="5387975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9F8AB-398D-4441-9F85-708B14A86C38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36600" y="744538"/>
            <a:ext cx="5387975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9F8AB-398D-4441-9F85-708B14A86C38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7622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7622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4A58B-8844-4039-972A-38FC03DF1B06}" type="datetime1">
              <a:rPr lang="ru-RU"/>
              <a:pPr>
                <a:defRPr/>
              </a:pPr>
              <a:t>16.12.2020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DF3FC-F814-4248-8112-2684C8DEE7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E082F-C58B-43B5-9694-47FEFCFF946A}" type="datetime1">
              <a:rPr lang="ru-RU"/>
              <a:pPr>
                <a:defRPr/>
              </a:pPr>
              <a:t>16.12.2020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26DEA-794D-4344-B207-14CDDF36C8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BC871-93B7-4E5F-9F3C-5F409CDF6DF2}" type="datetime1">
              <a:rPr lang="ru-RU"/>
              <a:pPr>
                <a:defRPr/>
              </a:pPr>
              <a:t>16.12.2020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E76D4-77D6-40BD-8F2D-49A21E90CA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022D9-535C-4F9D-B2E5-9D0FA59A5C1E}" type="datetime1">
              <a:rPr lang="ru-RU"/>
              <a:pPr>
                <a:defRPr/>
              </a:pPr>
              <a:t>16.12.2020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14217-A692-4320-9F69-D25E0A5EB7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4A28A-06FE-49B4-9AA1-6924E083D30D}" type="datetime1">
              <a:rPr lang="ru-RU"/>
              <a:pPr>
                <a:defRPr/>
              </a:pPr>
              <a:t>16.12.2020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F18DD-5E8C-43E7-8876-6B6DA3B1D58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FC5C4-3226-4DCD-853D-305AB8A62699}" type="datetime1">
              <a:rPr lang="ru-RU"/>
              <a:pPr>
                <a:defRPr/>
              </a:pPr>
              <a:t>16.12.2020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0069B-021C-455F-AA8C-B716CA6625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C6565-D242-4704-83D6-703FCED0D10C}" type="datetime1">
              <a:rPr lang="ru-RU"/>
              <a:pPr>
                <a:defRPr/>
              </a:pPr>
              <a:t>16.12.2020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AC577-93EF-4DE4-A091-78A4F3D45F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811C1-FEF5-4230-A21A-F62F9CAC202C}" type="datetime1">
              <a:rPr lang="ru-RU"/>
              <a:pPr>
                <a:defRPr/>
              </a:pPr>
              <a:t>16.12.2020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16F01-ACDD-4F9F-9776-39F0C83373D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1448A-52E1-482A-AF4C-95250054FDC4}" type="datetime1">
              <a:rPr lang="ru-RU"/>
              <a:pPr>
                <a:defRPr/>
              </a:pPr>
              <a:t>16.12.2020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4619A-6665-49AD-889A-E97E146405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AD273-42DC-4985-9ECD-DE0B3F613B29}" type="datetime1">
              <a:rPr lang="ru-RU"/>
              <a:pPr>
                <a:defRPr/>
              </a:pPr>
              <a:t>16.12.2020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28C42-CDAC-4C8D-82EE-7978156846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BFAF8-3663-4B88-948C-B12D6DFEBFA6}" type="datetime1">
              <a:rPr lang="ru-RU"/>
              <a:pPr>
                <a:defRPr/>
              </a:pPr>
              <a:t>16.12.2020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CB202-28E7-44B9-9800-C561C8203D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chemeClr val="accent5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737D6C-2201-482C-8F13-E578BB743205}" type="datetime1">
              <a:rPr lang="ru-RU"/>
              <a:pPr>
                <a:defRPr/>
              </a:pPr>
              <a:t>16.12.2020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F3A0CE-FB47-4628-AF62-2D67A550A4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>
    <p:cut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71463" y="2204864"/>
            <a:ext cx="9434065" cy="2520280"/>
          </a:xfrm>
        </p:spPr>
        <p:txBody>
          <a:bodyPr lIns="0" rIns="0"/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«О правоприменительной практике Сибирского управления Ростехнадзора на объектах подземных горных работ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в 2019 году.</a:t>
            </a:r>
            <a:r>
              <a:rPr lang="en-US" sz="2400" b="1" dirty="0" smtClean="0">
                <a:solidFill>
                  <a:schemeClr val="bg1"/>
                </a:solidFill>
              </a:rPr>
              <a:t>                   </a:t>
            </a:r>
            <a:r>
              <a:rPr lang="ru-RU" sz="2400" b="1" dirty="0" smtClean="0">
                <a:solidFill>
                  <a:schemeClr val="bg1"/>
                </a:solidFill>
              </a:rPr>
              <a:t> Об особенностях осуществления контрольно-надзорных мероприятий в текущем периоде 2020 года в условиях ограничений связанных с  распространением корон</a:t>
            </a:r>
            <a:r>
              <a:rPr lang="ru-RU" sz="2400" b="1" dirty="0">
                <a:solidFill>
                  <a:schemeClr val="bg1"/>
                </a:solidFill>
              </a:rPr>
              <a:t>а</a:t>
            </a:r>
            <a:r>
              <a:rPr lang="ru-RU" sz="2400" b="1" dirty="0" smtClean="0">
                <a:solidFill>
                  <a:schemeClr val="bg1"/>
                </a:solidFill>
              </a:rPr>
              <a:t>вирусной инфекции </a:t>
            </a:r>
            <a:r>
              <a:rPr lang="en-US" sz="2400" b="1" dirty="0" smtClean="0">
                <a:solidFill>
                  <a:schemeClr val="bg1"/>
                </a:solidFill>
              </a:rPr>
              <a:t>COVID-19</a:t>
            </a:r>
            <a:r>
              <a:rPr lang="ru-RU" sz="2400" b="1" dirty="0" smtClean="0">
                <a:solidFill>
                  <a:schemeClr val="bg1"/>
                </a:solidFill>
              </a:rPr>
              <a:t>»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13" y="1690688"/>
            <a:ext cx="9906000" cy="7143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b="0" dirty="0"/>
          </a:p>
        </p:txBody>
      </p:sp>
      <p:pic>
        <p:nvPicPr>
          <p:cNvPr id="15364" name="Picture 41" descr="fsetan_emblema2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54500" y="180975"/>
            <a:ext cx="1412875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718050" y="4941168"/>
            <a:ext cx="5187950" cy="1440159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Заместитель руководителя </a:t>
            </a:r>
            <a:r>
              <a:rPr lang="ru-RU" sz="2000" b="1" dirty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Сибирского </a:t>
            </a:r>
            <a:r>
              <a:rPr lang="ru-RU" sz="2000" b="1" dirty="0" smtClean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управления Федеральной службы по экологическому, технологическому и атомному надзору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endParaRPr lang="ru-RU" sz="1600" b="1" dirty="0" smtClean="0">
              <a:solidFill>
                <a:schemeClr val="bg1"/>
              </a:solidFill>
              <a:latin typeface="Cambria" pitchFamily="18" charset="0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ru-RU" sz="2400" b="1" dirty="0" smtClean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Сербинович Михаил Васильевич</a:t>
            </a:r>
          </a:p>
        </p:txBody>
      </p:sp>
      <p:sp>
        <p:nvSpPr>
          <p:cNvPr id="15366" name="TextBox 6"/>
          <p:cNvSpPr txBox="1">
            <a:spLocks noChangeArrowheads="1"/>
          </p:cNvSpPr>
          <p:nvPr/>
        </p:nvSpPr>
        <p:spPr bwMode="auto">
          <a:xfrm>
            <a:off x="3708400" y="6240463"/>
            <a:ext cx="3584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800" b="0" dirty="0">
              <a:latin typeface="Cambria" pitchFamily="18" charset="0"/>
            </a:endParaRPr>
          </a:p>
          <a:p>
            <a:r>
              <a:rPr lang="ru-RU" sz="1800" b="0" dirty="0">
                <a:latin typeface="Cambria" pitchFamily="18" charset="0"/>
              </a:rPr>
              <a:t> </a:t>
            </a:r>
          </a:p>
        </p:txBody>
      </p:sp>
      <p:sp>
        <p:nvSpPr>
          <p:cNvPr id="15367" name="Заголовок 1"/>
          <p:cNvSpPr>
            <a:spLocks/>
          </p:cNvSpPr>
          <p:nvPr/>
        </p:nvSpPr>
        <p:spPr bwMode="auto">
          <a:xfrm>
            <a:off x="193675" y="180975"/>
            <a:ext cx="9367838" cy="1303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>
              <a:lnSpc>
                <a:spcPct val="80000"/>
              </a:lnSpc>
            </a:pPr>
            <a:endParaRPr lang="ru-RU" sz="1800" dirty="0" smtClean="0">
              <a:solidFill>
                <a:schemeClr val="bg1"/>
              </a:solidFill>
              <a:latin typeface="Cambria" pitchFamily="18" charset="0"/>
            </a:endParaRPr>
          </a:p>
          <a:p>
            <a:pPr>
              <a:lnSpc>
                <a:spcPct val="80000"/>
              </a:lnSpc>
            </a:pPr>
            <a:endParaRPr lang="ru-RU" sz="1800" dirty="0">
              <a:solidFill>
                <a:schemeClr val="bg1"/>
              </a:solidFill>
              <a:latin typeface="Cambria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200" dirty="0" smtClean="0">
                <a:solidFill>
                  <a:schemeClr val="bg1"/>
                </a:solidFill>
                <a:latin typeface="Cambria" pitchFamily="18" charset="0"/>
              </a:rPr>
              <a:t>  РОСТЕХНАДЗОР</a:t>
            </a:r>
            <a:endParaRPr lang="ru-RU" sz="3200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817096" y="121212"/>
            <a:ext cx="374441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</a:pPr>
            <a:endParaRPr lang="ru-RU" sz="1600" dirty="0" smtClean="0">
              <a:solidFill>
                <a:prstClr val="black"/>
              </a:solidFill>
              <a:latin typeface="Cambria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600" dirty="0" smtClean="0">
                <a:solidFill>
                  <a:prstClr val="black"/>
                </a:solidFill>
                <a:latin typeface="Cambria" pitchFamily="18" charset="0"/>
              </a:rPr>
              <a:t>Сибирское </a:t>
            </a:r>
            <a:r>
              <a:rPr lang="ru-RU" sz="1600" dirty="0">
                <a:solidFill>
                  <a:prstClr val="black"/>
                </a:solidFill>
                <a:latin typeface="Cambria" pitchFamily="18" charset="0"/>
              </a:rPr>
              <a:t>управление </a:t>
            </a:r>
          </a:p>
          <a:p>
            <a:pPr lvl="0" algn="ctr">
              <a:lnSpc>
                <a:spcPct val="80000"/>
              </a:lnSpc>
            </a:pPr>
            <a:r>
              <a:rPr lang="ru-RU" sz="1600" dirty="0">
                <a:solidFill>
                  <a:prstClr val="black"/>
                </a:solidFill>
                <a:latin typeface="Cambria" pitchFamily="18" charset="0"/>
              </a:rPr>
              <a:t>Федеральной службы по </a:t>
            </a:r>
          </a:p>
          <a:p>
            <a:pPr lvl="0" algn="ctr">
              <a:lnSpc>
                <a:spcPct val="80000"/>
              </a:lnSpc>
            </a:pPr>
            <a:r>
              <a:rPr lang="ru-RU" sz="1600" dirty="0" smtClean="0">
                <a:solidFill>
                  <a:prstClr val="black"/>
                </a:solidFill>
                <a:latin typeface="Cambria" pitchFamily="18" charset="0"/>
              </a:rPr>
              <a:t>экологическому, технологическому </a:t>
            </a:r>
            <a:endParaRPr lang="ru-RU" sz="1600" dirty="0">
              <a:solidFill>
                <a:prstClr val="black"/>
              </a:solidFill>
              <a:latin typeface="Cambria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600" dirty="0">
                <a:solidFill>
                  <a:prstClr val="black"/>
                </a:solidFill>
                <a:latin typeface="Cambria" pitchFamily="18" charset="0"/>
              </a:rPr>
              <a:t>и атомному надзору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14:reveal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Слайд №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14217-A692-4320-9F69-D25E0A5EB74C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116463" y="44624"/>
            <a:ext cx="8915400" cy="1143000"/>
            <a:chOff x="35496" y="44624"/>
            <a:chExt cx="9107488" cy="118903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251520" y="44624"/>
              <a:ext cx="4315393" cy="1189038"/>
              <a:chOff x="251520" y="44624"/>
              <a:chExt cx="4315393" cy="118903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251520" y="665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95300" y="65678"/>
            <a:ext cx="8915400" cy="2139186"/>
          </a:xfrm>
        </p:spPr>
        <p:txBody>
          <a:bodyPr/>
          <a:lstStyle/>
          <a:p>
            <a:r>
              <a:rPr lang="ru-RU" sz="2800" dirty="0"/>
              <a:t>Показатели контрольно-надзорной работы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инспекторов </a:t>
            </a:r>
            <a:r>
              <a:rPr lang="ru-RU" sz="2800" dirty="0"/>
              <a:t>подземного угольного надзора</a:t>
            </a:r>
          </a:p>
        </p:txBody>
      </p:sp>
      <p:graphicFrame>
        <p:nvGraphicFramePr>
          <p:cNvPr id="1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3947213"/>
              </p:ext>
            </p:extLst>
          </p:nvPr>
        </p:nvGraphicFramePr>
        <p:xfrm>
          <a:off x="327931" y="1556792"/>
          <a:ext cx="9161573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9555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930" y="836712"/>
            <a:ext cx="7994769" cy="1224136"/>
          </a:xfrm>
        </p:spPr>
        <p:txBody>
          <a:bodyPr/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Приостановки эксплуатации опасных производственных объектов подземной угледобычи в 2018 -2019 годах                                                           </a:t>
            </a:r>
            <a:r>
              <a:rPr lang="ru-RU" sz="2000" b="1" dirty="0" smtClean="0"/>
              <a:t>ВСЕГО </a:t>
            </a:r>
            <a:r>
              <a:rPr lang="ru-RU" sz="2000" b="1" dirty="0"/>
              <a:t>в 2018г : 510 приостановок               </a:t>
            </a:r>
            <a:r>
              <a:rPr lang="ru-RU" sz="2000" b="1" dirty="0" smtClean="0"/>
              <a:t>                                                   </a:t>
            </a:r>
            <a:r>
              <a:rPr lang="ru-RU" sz="2000" b="1" dirty="0"/>
              <a:t>ВСЕГО в 2019г : 521 приостановка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7511329"/>
              </p:ext>
            </p:extLst>
          </p:nvPr>
        </p:nvGraphicFramePr>
        <p:xfrm>
          <a:off x="1136576" y="1628800"/>
          <a:ext cx="827412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14217-A692-4320-9F69-D25E0A5EB74C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116463" y="44624"/>
            <a:ext cx="8915400" cy="1143000"/>
            <a:chOff x="35496" y="44624"/>
            <a:chExt cx="9107488" cy="118903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251520" y="44624"/>
              <a:ext cx="4315393" cy="1189038"/>
              <a:chOff x="251520" y="44624"/>
              <a:chExt cx="4315393" cy="118903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251520" y="665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5" name="Скругленный прямоугольник 14"/>
          <p:cNvSpPr/>
          <p:nvPr/>
        </p:nvSpPr>
        <p:spPr>
          <a:xfrm>
            <a:off x="164495" y="3166120"/>
            <a:ext cx="914400" cy="4572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2019</a:t>
            </a:r>
            <a:r>
              <a:rPr lang="ru-RU" dirty="0" smtClean="0">
                <a:solidFill>
                  <a:schemeClr val="tx1"/>
                </a:solidFill>
              </a:rPr>
              <a:t>г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64495" y="4293096"/>
            <a:ext cx="914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2018г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423990"/>
      </p:ext>
    </p:extLst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Слайд №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14217-A692-4320-9F69-D25E0A5EB74C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116463" y="44624"/>
            <a:ext cx="8915400" cy="1143000"/>
            <a:chOff x="35496" y="44624"/>
            <a:chExt cx="9107488" cy="118903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251520" y="44624"/>
              <a:ext cx="4315393" cy="1189038"/>
              <a:chOff x="251520" y="44624"/>
              <a:chExt cx="4315393" cy="118903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251520" y="665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331495"/>
              </p:ext>
            </p:extLst>
          </p:nvPr>
        </p:nvGraphicFramePr>
        <p:xfrm>
          <a:off x="385088" y="1195968"/>
          <a:ext cx="9233580" cy="520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8395"/>
                <a:gridCol w="885683"/>
                <a:gridCol w="837368"/>
                <a:gridCol w="648955"/>
                <a:gridCol w="837368"/>
                <a:gridCol w="886165"/>
                <a:gridCol w="595715"/>
                <a:gridCol w="819108"/>
                <a:gridCol w="819108"/>
                <a:gridCol w="595715"/>
              </a:tblGrid>
              <a:tr h="1130424">
                <a:tc grid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Сведения о привлечении должностных лиц  подземных угледобывающих предприятий к административной ответственности</a:t>
                      </a:r>
                      <a:r>
                        <a:rPr lang="ru-RU" sz="2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виде дисквалификации в 2018 - 2019 году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907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Назначенное судом административное наказание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Возбуждено дел  по дисквалификации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Сибирским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управлением </a:t>
                      </a:r>
                      <a:r>
                        <a:rPr lang="ru-RU" sz="1600" b="1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Ростехнадзора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Кемеровской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межрайонной прокуратурой по надзору за исполнением законов в угледобывающей отрасли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5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2018г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2019г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±</a:t>
                      </a: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2018г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2019г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±</a:t>
                      </a: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2018г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2019г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±</a:t>
                      </a: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39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47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+8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26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+7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1608">
                <a:tc gridSpan="10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4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Штраф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24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34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+10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+8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537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Дисквалификация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- 6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-5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45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Слайд №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14217-A692-4320-9F69-D25E0A5EB74C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116463" y="44624"/>
            <a:ext cx="8915400" cy="1143000"/>
            <a:chOff x="35496" y="44624"/>
            <a:chExt cx="9107488" cy="118903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251520" y="44624"/>
              <a:ext cx="4315393" cy="1189038"/>
              <a:chOff x="251520" y="44624"/>
              <a:chExt cx="4315393" cy="118903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251520" y="665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95300" y="65678"/>
            <a:ext cx="8915400" cy="2139186"/>
          </a:xfrm>
        </p:spPr>
        <p:txBody>
          <a:bodyPr/>
          <a:lstStyle/>
          <a:p>
            <a:r>
              <a:rPr lang="ru-RU" sz="2800" dirty="0"/>
              <a:t>Показатели контрольно-надзорной работы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инспекторов </a:t>
            </a:r>
            <a:r>
              <a:rPr lang="ru-RU" sz="2800" dirty="0"/>
              <a:t>подземного угольного надзора</a:t>
            </a:r>
          </a:p>
        </p:txBody>
      </p:sp>
      <p:graphicFrame>
        <p:nvGraphicFramePr>
          <p:cNvPr id="1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3999810"/>
              </p:ext>
            </p:extLst>
          </p:nvPr>
        </p:nvGraphicFramePr>
        <p:xfrm>
          <a:off x="116463" y="1700808"/>
          <a:ext cx="943019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44055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5076550"/>
              </p:ext>
            </p:extLst>
          </p:nvPr>
        </p:nvGraphicFramePr>
        <p:xfrm>
          <a:off x="529532" y="1412776"/>
          <a:ext cx="8915400" cy="5180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268"/>
                <a:gridCol w="4248472"/>
                <a:gridCol w="1296144"/>
                <a:gridCol w="936104"/>
                <a:gridCol w="1865412"/>
              </a:tblGrid>
              <a:tr h="57606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 п/п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предприятия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Дата н/с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Кол-во травм.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Место</a:t>
                      </a:r>
                      <a:r>
                        <a:rPr lang="ru-RU" sz="1600" baseline="0" dirty="0" smtClean="0"/>
                        <a:t> происшествия</a:t>
                      </a:r>
                      <a:endParaRPr lang="ru-RU" sz="1600" dirty="0"/>
                    </a:p>
                  </a:txBody>
                  <a:tcPr/>
                </a:tc>
              </a:tr>
              <a:tr h="50100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ООО "Шахта "Юбилейная"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16.03.2020г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Транспорт конвейерный</a:t>
                      </a:r>
                      <a:endParaRPr lang="ru-RU" sz="1600" dirty="0"/>
                    </a:p>
                  </a:txBody>
                  <a:tcPr/>
                </a:tc>
              </a:tr>
              <a:tr h="43883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АО "Шахта "</a:t>
                      </a: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Полосухинская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23.04.2020г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Поражение электрическим током</a:t>
                      </a:r>
                      <a:endParaRPr lang="ru-RU" sz="1600" dirty="0"/>
                    </a:p>
                  </a:txBody>
                  <a:tcPr/>
                </a:tc>
              </a:tr>
              <a:tr h="51716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АО "СУЭК-Кузбасс" </a:t>
                      </a: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ш.им.Кирова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13.07.2020г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Доставка оборудования</a:t>
                      </a:r>
                      <a:endParaRPr lang="ru-RU" sz="1600" dirty="0"/>
                    </a:p>
                  </a:txBody>
                  <a:tcPr/>
                </a:tc>
              </a:tr>
              <a:tr h="45186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ООО "УМГШО"                                                                           в условиях ООО "Шахта "</a:t>
                      </a: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Усковская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11.08.2020г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Монтаж оборудования</a:t>
                      </a:r>
                      <a:endParaRPr lang="ru-RU" sz="1600" dirty="0"/>
                    </a:p>
                  </a:txBody>
                  <a:tcPr/>
                </a:tc>
              </a:tr>
              <a:tr h="42671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АО "ОУК "</a:t>
                      </a: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Южкузбассуголь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  филиал «Шахта «</a:t>
                      </a: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Ерунаковская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VIII»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15.08.2020г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Пучение почвы</a:t>
                      </a:r>
                      <a:endParaRPr lang="ru-RU" sz="1600" dirty="0"/>
                    </a:p>
                  </a:txBody>
                  <a:tcPr/>
                </a:tc>
              </a:tr>
              <a:tr h="45032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ООО «ММК-УГОЛЬ» шахта «</a:t>
                      </a: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Чертинская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-Коксовая» 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14.09.2020г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Внезапный выброс угля и газа</a:t>
                      </a:r>
                      <a:endParaRPr lang="ru-RU" sz="1600" dirty="0"/>
                    </a:p>
                  </a:txBody>
                  <a:tcPr/>
                </a:tc>
              </a:tr>
              <a:tr h="51716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ООО "Шахта "Есаульская"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22.11.2020г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Обрушение</a:t>
                      </a:r>
                      <a:r>
                        <a:rPr lang="ru-RU" sz="1600" baseline="0" dirty="0" smtClean="0"/>
                        <a:t> лаве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84619A-6665-49AD-889A-E97E1464056D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  <p:grpSp>
        <p:nvGrpSpPr>
          <p:cNvPr id="5" name="Заголовок 3"/>
          <p:cNvGrpSpPr>
            <a:grpSpLocks noGrp="1"/>
          </p:cNvGrpSpPr>
          <p:nvPr/>
        </p:nvGrpSpPr>
        <p:grpSpPr>
          <a:xfrm>
            <a:off x="116462" y="44624"/>
            <a:ext cx="9789537" cy="1143000"/>
            <a:chOff x="35496" y="44624"/>
            <a:chExt cx="9107488" cy="1189038"/>
          </a:xfrm>
        </p:grpSpPr>
        <p:grpSp>
          <p:nvGrpSpPr>
            <p:cNvPr id="6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0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1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7" name="Группа 35"/>
            <p:cNvGrpSpPr/>
            <p:nvPr/>
          </p:nvGrpSpPr>
          <p:grpSpPr>
            <a:xfrm>
              <a:off x="251520" y="44624"/>
              <a:ext cx="4315393" cy="1189038"/>
              <a:chOff x="251520" y="44624"/>
              <a:chExt cx="4315393" cy="1189038"/>
            </a:xfrm>
          </p:grpSpPr>
          <p:sp>
            <p:nvSpPr>
              <p:cNvPr id="8" name="Text Box 18"/>
              <p:cNvSpPr txBox="1">
                <a:spLocks noChangeArrowheads="1"/>
              </p:cNvSpPr>
              <p:nvPr/>
            </p:nvSpPr>
            <p:spPr bwMode="auto">
              <a:xfrm>
                <a:off x="251520" y="665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9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9" name="Заголовок 1"/>
          <p:cNvSpPr>
            <a:spLocks noGrp="1"/>
          </p:cNvSpPr>
          <p:nvPr>
            <p:ph type="title"/>
          </p:nvPr>
        </p:nvSpPr>
        <p:spPr>
          <a:xfrm>
            <a:off x="529532" y="735747"/>
            <a:ext cx="8915400" cy="903754"/>
          </a:xfrm>
        </p:spPr>
        <p:txBody>
          <a:bodyPr/>
          <a:lstStyle/>
          <a:p>
            <a:r>
              <a:rPr lang="ru-RU" sz="2400" b="1" dirty="0" smtClean="0">
                <a:latin typeface="Calibri" panose="020F0502020204030204" pitchFamily="34" charset="0"/>
                <a:ea typeface="Times New Roman"/>
              </a:rPr>
              <a:t>            Смертельный </a:t>
            </a:r>
            <a:r>
              <a:rPr lang="ru-RU" sz="2400" b="1" dirty="0">
                <a:latin typeface="Calibri" panose="020F0502020204030204" pitchFamily="34" charset="0"/>
                <a:ea typeface="Times New Roman"/>
              </a:rPr>
              <a:t>травматизм </a:t>
            </a:r>
            <a:r>
              <a:rPr lang="ru-RU" sz="2400" b="1" dirty="0" smtClean="0">
                <a:latin typeface="Calibri" panose="020F0502020204030204" pitchFamily="34" charset="0"/>
                <a:ea typeface="Times New Roman"/>
              </a:rPr>
              <a:t>в угольных  шахтах</a:t>
            </a:r>
            <a:r>
              <a:rPr lang="ru-RU" sz="2400" b="1" dirty="0">
                <a:latin typeface="Calibri" panose="020F0502020204030204" pitchFamily="34" charset="0"/>
                <a:ea typeface="Times New Roman"/>
              </a:rPr>
              <a:t> </a:t>
            </a:r>
            <a:r>
              <a:rPr lang="ru-RU" sz="2400" b="1" dirty="0" smtClean="0">
                <a:latin typeface="Calibri" panose="020F0502020204030204" pitchFamily="34" charset="0"/>
                <a:ea typeface="Times New Roman"/>
              </a:rPr>
              <a:t>Кузбасса </a:t>
            </a:r>
            <a:br>
              <a:rPr lang="ru-RU" sz="2400" b="1" dirty="0" smtClean="0">
                <a:latin typeface="Calibri" panose="020F0502020204030204" pitchFamily="34" charset="0"/>
                <a:ea typeface="Times New Roman"/>
              </a:rPr>
            </a:br>
            <a:r>
              <a:rPr lang="ru-RU" sz="2400" b="1" dirty="0" smtClean="0">
                <a:latin typeface="Calibri" panose="020F0502020204030204" pitchFamily="34" charset="0"/>
                <a:ea typeface="Times New Roman"/>
              </a:rPr>
              <a:t>в 2020 году (11 месяцев)</a:t>
            </a:r>
            <a:r>
              <a:rPr lang="ru-RU" sz="2400" dirty="0">
                <a:latin typeface="Calibri" panose="020F0502020204030204" pitchFamily="34" charset="0"/>
                <a:ea typeface="Times New Roman"/>
              </a:rPr>
              <a:t/>
            </a:r>
            <a:br>
              <a:rPr lang="ru-RU" sz="2400" dirty="0">
                <a:latin typeface="Calibri" panose="020F0502020204030204" pitchFamily="34" charset="0"/>
                <a:ea typeface="Times New Roman"/>
              </a:rPr>
            </a:br>
            <a:endParaRPr lang="ru-RU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059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1187624"/>
            <a:ext cx="8915400" cy="4905672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Уважаемые участники совещания!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Благодарю за внимание!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Слайд №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14217-A692-4320-9F69-D25E0A5EB74C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116463" y="44624"/>
            <a:ext cx="8915400" cy="1143000"/>
            <a:chOff x="35496" y="44624"/>
            <a:chExt cx="9107488" cy="118903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251520" y="44624"/>
              <a:ext cx="4315393" cy="1189038"/>
              <a:chOff x="251520" y="44624"/>
              <a:chExt cx="4315393" cy="118903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251520" y="665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54384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9318311" y="6350383"/>
            <a:ext cx="4712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20" name="Содержимое 2"/>
          <p:cNvSpPr>
            <a:spLocks noGrp="1"/>
          </p:cNvSpPr>
          <p:nvPr>
            <p:ph idx="1"/>
          </p:nvPr>
        </p:nvSpPr>
        <p:spPr>
          <a:xfrm>
            <a:off x="232139" y="1187623"/>
            <a:ext cx="9519114" cy="5352897"/>
          </a:xfrm>
        </p:spPr>
        <p:txBody>
          <a:bodyPr>
            <a:noAutofit/>
          </a:bodyPr>
          <a:lstStyle/>
          <a:p>
            <a:pPr marL="0" lv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200" dirty="0">
                <a:latin typeface="Arial Black" panose="020B0A04020102020204" pitchFamily="34" charset="0"/>
              </a:rPr>
              <a:t>В государственном реестре опасных производственных объектов зарегистрированы  и поднадзорны </a:t>
            </a:r>
          </a:p>
          <a:p>
            <a:pPr marL="0" lv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200" kern="0" dirty="0">
                <a:latin typeface="Arial Black" panose="020B0A04020102020204" pitchFamily="34" charset="0"/>
                <a:cs typeface="Arial" pitchFamily="34" charset="0"/>
              </a:rPr>
              <a:t>Сибирскому управлению </a:t>
            </a:r>
            <a:r>
              <a:rPr lang="ru-RU" sz="2200" kern="0" dirty="0" smtClean="0">
                <a:latin typeface="Arial Black" panose="020B0A04020102020204" pitchFamily="34" charset="0"/>
                <a:cs typeface="Arial" pitchFamily="34" charset="0"/>
              </a:rPr>
              <a:t>Ростехнадзора на территории Кузбасса</a:t>
            </a:r>
          </a:p>
          <a:p>
            <a:pPr marL="0" lv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200" b="1" kern="0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800" b="1" kern="0" dirty="0" smtClean="0">
                <a:solidFill>
                  <a:srgbClr val="FF0000"/>
                </a:solidFill>
                <a:latin typeface="Arial Black" pitchFamily="34" charset="0"/>
              </a:rPr>
              <a:t>64  </a:t>
            </a:r>
            <a:r>
              <a:rPr lang="ru-RU" sz="1800" b="1" kern="0" dirty="0">
                <a:solidFill>
                  <a:srgbClr val="FF0000"/>
                </a:solidFill>
                <a:latin typeface="Arial Black" pitchFamily="34" charset="0"/>
              </a:rPr>
              <a:t>угольных </a:t>
            </a:r>
            <a:r>
              <a:rPr lang="ru-RU" sz="1800" b="1" kern="0" dirty="0" smtClean="0">
                <a:solidFill>
                  <a:srgbClr val="FF0000"/>
                </a:solidFill>
                <a:latin typeface="Arial Black" pitchFamily="34" charset="0"/>
              </a:rPr>
              <a:t>шахт. Все шахты относятся опасным производственным объектам </a:t>
            </a:r>
            <a:r>
              <a:rPr lang="en-US" sz="1800" b="1" kern="0" dirty="0" smtClean="0">
                <a:solidFill>
                  <a:srgbClr val="FF0000"/>
                </a:solidFill>
                <a:latin typeface="Arial Black" pitchFamily="34" charset="0"/>
              </a:rPr>
              <a:t>I </a:t>
            </a:r>
            <a:r>
              <a:rPr lang="ru-RU" sz="1800" b="1" kern="0" dirty="0" smtClean="0">
                <a:solidFill>
                  <a:srgbClr val="FF0000"/>
                </a:solidFill>
                <a:latin typeface="Arial Black" pitchFamily="34" charset="0"/>
              </a:rPr>
              <a:t>класса опасности (</a:t>
            </a:r>
            <a:r>
              <a:rPr lang="ru-RU" sz="1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чрезвычайно </a:t>
            </a:r>
            <a:r>
              <a:rPr lang="ru-RU" sz="1800" b="1" dirty="0">
                <a:solidFill>
                  <a:srgbClr val="FF0000"/>
                </a:solidFill>
                <a:latin typeface="Arial Black" panose="020B0A04020102020204" pitchFamily="34" charset="0"/>
              </a:rPr>
              <a:t>высокой </a:t>
            </a:r>
            <a:r>
              <a:rPr lang="ru-RU" sz="1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опасности)</a:t>
            </a:r>
            <a:r>
              <a:rPr lang="ru-RU" sz="1800" b="1" kern="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ru-RU" sz="1800" b="1" kern="0" dirty="0">
                <a:solidFill>
                  <a:srgbClr val="FF0000"/>
                </a:solidFill>
                <a:latin typeface="Arial Black" pitchFamily="34" charset="0"/>
              </a:rPr>
              <a:t>– </a:t>
            </a:r>
            <a:r>
              <a:rPr lang="ru-RU" sz="1800" b="1" kern="0" dirty="0" smtClean="0">
                <a:solidFill>
                  <a:srgbClr val="FF0000"/>
                </a:solidFill>
                <a:latin typeface="Arial Black" pitchFamily="34" charset="0"/>
              </a:rPr>
              <a:t>контроль состояния промышленной безопасности  </a:t>
            </a:r>
            <a:r>
              <a:rPr lang="ru-RU" sz="1800" b="1" kern="0" dirty="0">
                <a:solidFill>
                  <a:srgbClr val="FF0000"/>
                </a:solidFill>
                <a:latin typeface="Arial Black" pitchFamily="34" charset="0"/>
              </a:rPr>
              <a:t>осуществляется в режиме постоянного </a:t>
            </a:r>
            <a:r>
              <a:rPr lang="ru-RU" sz="1800" b="1" kern="0" dirty="0" smtClean="0">
                <a:solidFill>
                  <a:srgbClr val="FF0000"/>
                </a:solidFill>
                <a:latin typeface="Arial Black" pitchFamily="34" charset="0"/>
              </a:rPr>
              <a:t>надзора.</a:t>
            </a:r>
            <a:endParaRPr lang="ru-RU" sz="1800" b="1" kern="0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800" b="1" dirty="0" smtClean="0">
                <a:latin typeface="Arial Black" panose="020B0A04020102020204" pitchFamily="34" charset="0"/>
              </a:rPr>
              <a:t>41 угольная шахта действующая</a:t>
            </a:r>
            <a:endParaRPr lang="ru-RU" sz="1800" b="1" dirty="0">
              <a:latin typeface="Arial Black" panose="020B0A04020102020204" pitchFamily="34" charset="0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800" b="1" dirty="0">
                <a:latin typeface="Arial Black" panose="020B0A04020102020204" pitchFamily="34" charset="0"/>
              </a:rPr>
              <a:t>2 угольных шахты  в стадии строительства</a:t>
            </a:r>
            <a:endParaRPr lang="ru-RU" sz="1800" b="1" kern="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800" b="1" dirty="0" smtClean="0">
                <a:latin typeface="Arial Black" panose="020B0A04020102020204" pitchFamily="34" charset="0"/>
              </a:rPr>
              <a:t>10 </a:t>
            </a:r>
            <a:r>
              <a:rPr lang="ru-RU" sz="1800" b="1" dirty="0">
                <a:latin typeface="Arial Black" panose="020B0A04020102020204" pitchFamily="34" charset="0"/>
              </a:rPr>
              <a:t>угольных шахты в стадии консервации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800" b="1" dirty="0" smtClean="0">
                <a:latin typeface="Arial Black" panose="020B0A04020102020204" pitchFamily="34" charset="0"/>
              </a:rPr>
              <a:t>11 угольных шахт в стадии ликвидации </a:t>
            </a:r>
          </a:p>
          <a:p>
            <a:pPr marL="0" indent="0">
              <a:buNone/>
            </a:pPr>
            <a:endParaRPr lang="ru-RU" sz="1800" b="1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6 рудников, 3 </a:t>
            </a:r>
            <a:r>
              <a:rPr lang="ru-RU" sz="1800" b="1" dirty="0" smtClean="0">
                <a:latin typeface="Arial Black" panose="020B0A04020102020204" pitchFamily="34" charset="0"/>
              </a:rPr>
              <a:t>из которых зарегистрированных как ОПО I класса опасности (чрезвычайно высокой опасности), контроль за которыми осуществляется в режиме постоянного надзора;</a:t>
            </a:r>
          </a:p>
        </p:txBody>
      </p:sp>
      <p:grpSp>
        <p:nvGrpSpPr>
          <p:cNvPr id="3" name="Заголовок 3"/>
          <p:cNvGrpSpPr>
            <a:grpSpLocks noGrp="1"/>
          </p:cNvGrpSpPr>
          <p:nvPr/>
        </p:nvGrpSpPr>
        <p:grpSpPr>
          <a:xfrm>
            <a:off x="116463" y="44624"/>
            <a:ext cx="8915400" cy="1143000"/>
            <a:chOff x="35496" y="44624"/>
            <a:chExt cx="9107488" cy="1189038"/>
          </a:xfrm>
        </p:grpSpPr>
        <p:grpSp>
          <p:nvGrpSpPr>
            <p:cNvPr id="4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24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25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26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5" name="Группа 35"/>
            <p:cNvGrpSpPr/>
            <p:nvPr/>
          </p:nvGrpSpPr>
          <p:grpSpPr>
            <a:xfrm>
              <a:off x="251520" y="44624"/>
              <a:ext cx="4315393" cy="1189038"/>
              <a:chOff x="251520" y="44624"/>
              <a:chExt cx="4315393" cy="1189038"/>
            </a:xfrm>
          </p:grpSpPr>
          <p:sp>
            <p:nvSpPr>
              <p:cNvPr id="22" name="Text Box 18"/>
              <p:cNvSpPr txBox="1">
                <a:spLocks noChangeArrowheads="1"/>
              </p:cNvSpPr>
              <p:nvPr/>
            </p:nvSpPr>
            <p:spPr bwMode="auto">
              <a:xfrm>
                <a:off x="251520" y="665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23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7" name="Номер слайда 1"/>
          <p:cNvSpPr txBox="1">
            <a:spLocks/>
          </p:cNvSpPr>
          <p:nvPr/>
        </p:nvSpPr>
        <p:spPr>
          <a:xfrm>
            <a:off x="9364296" y="6357959"/>
            <a:ext cx="396121" cy="3651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9CA0AE-1147-4362-BE2C-F52B796ADF86}" type="slidenum">
              <a:rPr lang="ru-RU" sz="1600" b="1" smtClean="0">
                <a:solidFill>
                  <a:prstClr val="black"/>
                </a:solidFill>
                <a:cs typeface="Aharoni" panose="02010803020104030203" pitchFamily="2" charset="-79"/>
              </a:rPr>
              <a:pPr/>
              <a:t>2</a:t>
            </a:fld>
            <a:endParaRPr lang="ru-RU" sz="1600" b="1" dirty="0">
              <a:solidFill>
                <a:prstClr val="black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39437024"/>
      </p:ext>
    </p:extLst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9318311" y="6350383"/>
            <a:ext cx="4712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20" name="Содержимое 2"/>
          <p:cNvSpPr>
            <a:spLocks noGrp="1"/>
          </p:cNvSpPr>
          <p:nvPr>
            <p:ph idx="1"/>
          </p:nvPr>
        </p:nvSpPr>
        <p:spPr>
          <a:xfrm>
            <a:off x="232139" y="1196752"/>
            <a:ext cx="9519114" cy="5439758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Все шахты Кузбасса являются опасными по газу и взрывчатости угольной пыли.</a:t>
            </a:r>
          </a:p>
          <a:p>
            <a:pPr lvl="0" algn="just"/>
            <a:r>
              <a:rPr lang="ru-RU" sz="2000" b="1" dirty="0" smtClean="0">
                <a:solidFill>
                  <a:srgbClr val="FF0000"/>
                </a:solidFill>
              </a:rPr>
              <a:t>51</a:t>
            </a:r>
            <a:r>
              <a:rPr lang="ru-RU" sz="2000" b="1" dirty="0" smtClean="0"/>
              <a:t> шахта имеют 3-ю и более высокую категорию по газу метану. </a:t>
            </a:r>
          </a:p>
          <a:p>
            <a:pPr lvl="0" algn="just"/>
            <a:r>
              <a:rPr lang="ru-RU" sz="2000" b="1" dirty="0" smtClean="0"/>
              <a:t>В том числе:</a:t>
            </a:r>
            <a:endParaRPr lang="ru-RU" sz="2000" b="1" dirty="0"/>
          </a:p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17</a:t>
            </a:r>
            <a:r>
              <a:rPr lang="ru-RU" sz="2000" b="1" dirty="0" smtClean="0"/>
              <a:t>  </a:t>
            </a:r>
            <a:r>
              <a:rPr lang="ru-RU" sz="2000" b="1" dirty="0"/>
              <a:t>шахт опасные по внезапным выбросам угля и </a:t>
            </a:r>
            <a:r>
              <a:rPr lang="ru-RU" sz="2000" b="1" dirty="0" smtClean="0"/>
              <a:t>газа;</a:t>
            </a:r>
            <a:endParaRPr lang="ru-RU" sz="2000" b="1" dirty="0"/>
          </a:p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26</a:t>
            </a:r>
            <a:r>
              <a:rPr lang="ru-RU" sz="2000" b="1" dirty="0" smtClean="0"/>
              <a:t> шахты </a:t>
            </a:r>
            <a:r>
              <a:rPr lang="ru-RU" sz="2000" b="1" dirty="0"/>
              <a:t>сверхкатегорные по газу метану;  </a:t>
            </a:r>
          </a:p>
          <a:p>
            <a:pPr lvl="0" algn="just"/>
            <a:r>
              <a:rPr lang="ru-RU" sz="2000" b="1" dirty="0">
                <a:solidFill>
                  <a:srgbClr val="FF0000"/>
                </a:solidFill>
              </a:rPr>
              <a:t>8</a:t>
            </a:r>
            <a:r>
              <a:rPr lang="ru-RU" sz="2000" b="1" dirty="0" smtClean="0"/>
              <a:t> шахт </a:t>
            </a:r>
            <a:r>
              <a:rPr lang="ru-RU" sz="2000" b="1" dirty="0"/>
              <a:t>третьей </a:t>
            </a:r>
            <a:r>
              <a:rPr lang="ru-RU" sz="2000" b="1" dirty="0" smtClean="0"/>
              <a:t>категории по газу метану;</a:t>
            </a:r>
          </a:p>
          <a:p>
            <a:pPr lvl="0" algn="just"/>
            <a:r>
              <a:rPr lang="ru-RU" sz="2000" b="1" dirty="0" smtClean="0"/>
              <a:t>На </a:t>
            </a:r>
            <a:r>
              <a:rPr lang="ru-RU" sz="2000" b="1" dirty="0" smtClean="0">
                <a:solidFill>
                  <a:srgbClr val="FF0000"/>
                </a:solidFill>
              </a:rPr>
              <a:t>42</a:t>
            </a:r>
            <a:r>
              <a:rPr lang="ru-RU" sz="2000" b="1" dirty="0" smtClean="0"/>
              <a:t> шахтах </a:t>
            </a:r>
            <a:r>
              <a:rPr lang="ru-RU" sz="2000" b="1" dirty="0"/>
              <a:t>горные работы ведутся на </a:t>
            </a:r>
            <a:r>
              <a:rPr lang="ru-RU" sz="2000" b="1" dirty="0" smtClean="0"/>
              <a:t>пластах опасных или угрожаемых по горным ударам (</a:t>
            </a:r>
            <a:r>
              <a:rPr lang="ru-RU" sz="2000" b="1" dirty="0"/>
              <a:t>опасных по горным ударам </a:t>
            </a:r>
            <a:r>
              <a:rPr lang="ru-RU" sz="2000" b="1" dirty="0">
                <a:solidFill>
                  <a:srgbClr val="FF0000"/>
                </a:solidFill>
              </a:rPr>
              <a:t>8</a:t>
            </a:r>
            <a:r>
              <a:rPr lang="ru-RU" sz="2000" b="1" dirty="0"/>
              <a:t> </a:t>
            </a:r>
            <a:r>
              <a:rPr lang="ru-RU" sz="2000" b="1" dirty="0" smtClean="0"/>
              <a:t>шахт, </a:t>
            </a:r>
            <a:r>
              <a:rPr lang="ru-RU" sz="2000" b="1" dirty="0"/>
              <a:t>угрожаемых по горным </a:t>
            </a:r>
            <a:r>
              <a:rPr lang="ru-RU" sz="2000" b="1" dirty="0" smtClean="0"/>
              <a:t>ударам </a:t>
            </a:r>
            <a:r>
              <a:rPr lang="ru-RU" sz="2000" b="1" dirty="0" smtClean="0">
                <a:solidFill>
                  <a:srgbClr val="FF0000"/>
                </a:solidFill>
              </a:rPr>
              <a:t>34</a:t>
            </a:r>
            <a:r>
              <a:rPr lang="ru-RU" sz="2000" b="1" dirty="0" smtClean="0"/>
              <a:t> шахт).</a:t>
            </a:r>
          </a:p>
          <a:p>
            <a:pPr algn="just"/>
            <a:r>
              <a:rPr lang="ru-RU" sz="2000" b="1" dirty="0" smtClean="0"/>
              <a:t>Отрабатываются </a:t>
            </a:r>
            <a:r>
              <a:rPr lang="ru-RU" sz="2000" b="1" dirty="0" smtClean="0">
                <a:solidFill>
                  <a:srgbClr val="FF0000"/>
                </a:solidFill>
              </a:rPr>
              <a:t>97</a:t>
            </a:r>
            <a:r>
              <a:rPr lang="ru-RU" sz="2000" b="1" dirty="0" smtClean="0"/>
              <a:t> угольных пластов. Из них</a:t>
            </a:r>
            <a:r>
              <a:rPr lang="ru-RU" sz="2000" b="1" dirty="0" smtClean="0">
                <a:solidFill>
                  <a:srgbClr val="FF0000"/>
                </a:solidFill>
              </a:rPr>
              <a:t> 77-  </a:t>
            </a:r>
            <a:r>
              <a:rPr lang="ru-RU" sz="2000" b="1" dirty="0" smtClean="0"/>
              <a:t>склонны </a:t>
            </a:r>
            <a:r>
              <a:rPr lang="ru-RU" sz="2000" b="1" dirty="0"/>
              <a:t>к самовозгоранию</a:t>
            </a:r>
            <a:r>
              <a:rPr lang="ru-RU" sz="2400" dirty="0" smtClean="0"/>
              <a:t>.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marL="0" lvl="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Состояние  </a:t>
            </a:r>
            <a:r>
              <a:rPr lang="ru-RU" sz="2400" b="1" dirty="0">
                <a:solidFill>
                  <a:srgbClr val="FF0000"/>
                </a:solidFill>
              </a:rPr>
              <a:t>промышленной  безопасности в </a:t>
            </a:r>
            <a:r>
              <a:rPr lang="ru-RU" sz="2400" b="1" dirty="0" smtClean="0">
                <a:solidFill>
                  <a:srgbClr val="FF0000"/>
                </a:solidFill>
              </a:rPr>
              <a:t>Кузбассе </a:t>
            </a:r>
            <a:r>
              <a:rPr lang="ru-RU" sz="2400" b="1" dirty="0">
                <a:solidFill>
                  <a:srgbClr val="FF0000"/>
                </a:solidFill>
              </a:rPr>
              <a:t>во многом зависит от состояния аварийности и травматизма на </a:t>
            </a:r>
            <a:r>
              <a:rPr lang="ru-RU" sz="2400" b="1" dirty="0" smtClean="0">
                <a:solidFill>
                  <a:srgbClr val="FF0000"/>
                </a:solidFill>
              </a:rPr>
              <a:t>угледобывающих предприятиях.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Заголовок 3"/>
          <p:cNvGrpSpPr>
            <a:grpSpLocks noGrp="1"/>
          </p:cNvGrpSpPr>
          <p:nvPr/>
        </p:nvGrpSpPr>
        <p:grpSpPr>
          <a:xfrm>
            <a:off x="116463" y="44624"/>
            <a:ext cx="8915400" cy="1143000"/>
            <a:chOff x="35496" y="44624"/>
            <a:chExt cx="9107488" cy="1189038"/>
          </a:xfrm>
        </p:grpSpPr>
        <p:grpSp>
          <p:nvGrpSpPr>
            <p:cNvPr id="4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24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25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26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5" name="Группа 35"/>
            <p:cNvGrpSpPr/>
            <p:nvPr/>
          </p:nvGrpSpPr>
          <p:grpSpPr>
            <a:xfrm>
              <a:off x="251520" y="44624"/>
              <a:ext cx="4315393" cy="1189038"/>
              <a:chOff x="251520" y="44624"/>
              <a:chExt cx="4315393" cy="1189038"/>
            </a:xfrm>
          </p:grpSpPr>
          <p:sp>
            <p:nvSpPr>
              <p:cNvPr id="22" name="Text Box 18"/>
              <p:cNvSpPr txBox="1">
                <a:spLocks noChangeArrowheads="1"/>
              </p:cNvSpPr>
              <p:nvPr/>
            </p:nvSpPr>
            <p:spPr bwMode="auto">
              <a:xfrm>
                <a:off x="251520" y="665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23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7" name="Номер слайда 1"/>
          <p:cNvSpPr txBox="1">
            <a:spLocks/>
          </p:cNvSpPr>
          <p:nvPr/>
        </p:nvSpPr>
        <p:spPr>
          <a:xfrm>
            <a:off x="9364296" y="6357959"/>
            <a:ext cx="396121" cy="3651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9CA0AE-1147-4362-BE2C-F52B796ADF86}" type="slidenum">
              <a:rPr lang="ru-RU" sz="1600" b="1" smtClean="0">
                <a:solidFill>
                  <a:prstClr val="black"/>
                </a:solidFill>
                <a:cs typeface="Aharoni" panose="02010803020104030203" pitchFamily="2" charset="-79"/>
              </a:rPr>
              <a:pPr/>
              <a:t>3</a:t>
            </a:fld>
            <a:endParaRPr lang="ru-RU" sz="1600" b="1" dirty="0">
              <a:solidFill>
                <a:prstClr val="black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32916268"/>
      </p:ext>
    </p:extLst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688132"/>
            <a:ext cx="9138220" cy="1444724"/>
          </a:xfrm>
        </p:spPr>
        <p:txBody>
          <a:bodyPr/>
          <a:lstStyle/>
          <a:p>
            <a:pPr marL="342900">
              <a:spcBef>
                <a:spcPts val="0"/>
              </a:spcBef>
              <a:defRPr/>
            </a:pP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>
                <a:solidFill>
                  <a:srgbClr val="FF0000"/>
                </a:solidFill>
              </a:rPr>
              <a:t>В </a:t>
            </a:r>
            <a:r>
              <a:rPr lang="ru-RU" sz="2000" b="1" dirty="0" smtClean="0">
                <a:solidFill>
                  <a:srgbClr val="FF0000"/>
                </a:solidFill>
              </a:rPr>
              <a:t>2019 </a:t>
            </a:r>
            <a:r>
              <a:rPr lang="ru-RU" sz="2000" b="1" dirty="0">
                <a:solidFill>
                  <a:srgbClr val="FF0000"/>
                </a:solidFill>
              </a:rPr>
              <a:t>году </a:t>
            </a:r>
            <a:r>
              <a:rPr lang="ru-RU" sz="2000" b="1" dirty="0" smtClean="0">
                <a:solidFill>
                  <a:srgbClr val="FF0000"/>
                </a:solidFill>
              </a:rPr>
              <a:t>уровень добычи угля в Кузбассе составил  250,1  </a:t>
            </a:r>
            <a:r>
              <a:rPr lang="ru-RU" sz="2000" b="1" dirty="0" err="1">
                <a:solidFill>
                  <a:srgbClr val="FF0000"/>
                </a:solidFill>
              </a:rPr>
              <a:t>млн.т</a:t>
            </a:r>
            <a:r>
              <a:rPr lang="ru-RU" sz="2000" b="1" dirty="0">
                <a:solidFill>
                  <a:srgbClr val="FF0000"/>
                </a:solidFill>
              </a:rPr>
              <a:t/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добыто угля открытыми горными работами 164,4 </a:t>
            </a:r>
            <a:r>
              <a:rPr lang="ru-RU" sz="2000" b="1" dirty="0" err="1">
                <a:solidFill>
                  <a:srgbClr val="FF0000"/>
                </a:solidFill>
              </a:rPr>
              <a:t>млн.т</a:t>
            </a:r>
            <a:r>
              <a:rPr lang="ru-RU" sz="2000" b="1" dirty="0">
                <a:solidFill>
                  <a:srgbClr val="FF0000"/>
                </a:solidFill>
              </a:rPr>
              <a:t>  </a:t>
            </a:r>
            <a:r>
              <a:rPr lang="ru-RU" sz="2000" b="1" dirty="0" smtClean="0">
                <a:solidFill>
                  <a:srgbClr val="FF0000"/>
                </a:solidFill>
              </a:rPr>
              <a:t>(66%)</a:t>
            </a:r>
            <a:r>
              <a:rPr lang="ru-RU" sz="2000" b="1" dirty="0" smtClean="0"/>
              <a:t> </a:t>
            </a:r>
            <a:r>
              <a:rPr lang="ru-RU" sz="2000" b="1" dirty="0">
                <a:solidFill>
                  <a:srgbClr val="FF0000"/>
                </a:solidFill>
              </a:rPr>
              <a:t/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dirty="0">
                <a:solidFill>
                  <a:srgbClr val="FF0000"/>
                </a:solidFill>
              </a:rPr>
              <a:t>добыто угля подземными горными работами </a:t>
            </a:r>
            <a:r>
              <a:rPr lang="ru-RU" sz="2000" b="1" dirty="0" smtClean="0">
                <a:solidFill>
                  <a:srgbClr val="FF0000"/>
                </a:solidFill>
              </a:rPr>
              <a:t>85,7 </a:t>
            </a:r>
            <a:r>
              <a:rPr lang="ru-RU" sz="2000" b="1" dirty="0" err="1">
                <a:solidFill>
                  <a:srgbClr val="FF0000"/>
                </a:solidFill>
              </a:rPr>
              <a:t>млн.т</a:t>
            </a:r>
            <a:r>
              <a:rPr lang="ru-RU" sz="2000" b="1" dirty="0">
                <a:solidFill>
                  <a:srgbClr val="FF0000"/>
                </a:solidFill>
              </a:rPr>
              <a:t>  (</a:t>
            </a:r>
            <a:r>
              <a:rPr lang="ru-RU" sz="2000" b="1" dirty="0" smtClean="0">
                <a:solidFill>
                  <a:srgbClr val="FF0000"/>
                </a:solidFill>
              </a:rPr>
              <a:t>34%)</a:t>
            </a:r>
            <a:endParaRPr lang="ru-RU" sz="20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Слайд №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969224" y="6309320"/>
            <a:ext cx="2311400" cy="365125"/>
          </a:xfrm>
        </p:spPr>
        <p:txBody>
          <a:bodyPr/>
          <a:lstStyle/>
          <a:p>
            <a:pPr>
              <a:defRPr/>
            </a:pPr>
            <a:fld id="{4F814217-A692-4320-9F69-D25E0A5EB74C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9972456"/>
              </p:ext>
            </p:extLst>
          </p:nvPr>
        </p:nvGraphicFramePr>
        <p:xfrm>
          <a:off x="632520" y="2060847"/>
          <a:ext cx="8856984" cy="4136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0976832"/>
              </p:ext>
            </p:extLst>
          </p:nvPr>
        </p:nvGraphicFramePr>
        <p:xfrm>
          <a:off x="200473" y="1988840"/>
          <a:ext cx="947746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Заголовок 3"/>
          <p:cNvGrpSpPr>
            <a:grpSpLocks noGrp="1"/>
          </p:cNvGrpSpPr>
          <p:nvPr/>
        </p:nvGrpSpPr>
        <p:grpSpPr>
          <a:xfrm>
            <a:off x="116463" y="188640"/>
            <a:ext cx="8915400" cy="1143000"/>
            <a:chOff x="35496" y="44624"/>
            <a:chExt cx="9107488" cy="1189038"/>
          </a:xfrm>
        </p:grpSpPr>
        <p:grpSp>
          <p:nvGrpSpPr>
            <p:cNvPr id="10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5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6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11" name="Группа 35"/>
            <p:cNvGrpSpPr/>
            <p:nvPr/>
          </p:nvGrpSpPr>
          <p:grpSpPr>
            <a:xfrm>
              <a:off x="251520" y="44624"/>
              <a:ext cx="4315393" cy="1189038"/>
              <a:chOff x="251520" y="44624"/>
              <a:chExt cx="4315393" cy="1189038"/>
            </a:xfrm>
          </p:grpSpPr>
          <p:sp>
            <p:nvSpPr>
              <p:cNvPr id="12" name="Text Box 18"/>
              <p:cNvSpPr txBox="1">
                <a:spLocks noChangeArrowheads="1"/>
              </p:cNvSpPr>
              <p:nvPr/>
            </p:nvSpPr>
            <p:spPr bwMode="auto">
              <a:xfrm>
                <a:off x="251520" y="665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3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Прямоугольник 2"/>
          <p:cNvSpPr/>
          <p:nvPr/>
        </p:nvSpPr>
        <p:spPr>
          <a:xfrm>
            <a:off x="4319653" y="3290501"/>
            <a:ext cx="12666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с  17 час 00 мин</a:t>
            </a:r>
          </a:p>
        </p:txBody>
      </p:sp>
    </p:spTree>
    <p:extLst>
      <p:ext uri="{BB962C8B-B14F-4D97-AF65-F5344CB8AC3E}">
        <p14:creationId xmlns:p14="http://schemas.microsoft.com/office/powerpoint/2010/main" val="274596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84619A-6665-49AD-889A-E97E1464056D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528630"/>
              </p:ext>
            </p:extLst>
          </p:nvPr>
        </p:nvGraphicFramePr>
        <p:xfrm>
          <a:off x="348664" y="871269"/>
          <a:ext cx="9217021" cy="59048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9280"/>
                <a:gridCol w="678777"/>
                <a:gridCol w="678777"/>
                <a:gridCol w="678777"/>
                <a:gridCol w="678777"/>
                <a:gridCol w="678777"/>
                <a:gridCol w="678976"/>
                <a:gridCol w="678976"/>
                <a:gridCol w="678976"/>
                <a:gridCol w="678976"/>
                <a:gridCol w="678976"/>
                <a:gridCol w="678976"/>
              </a:tblGrid>
              <a:tr h="722265">
                <a:tc grid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Аварийность на угледобывающих предприятиях Кузбасса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 период 2010</a:t>
                      </a:r>
                      <a:r>
                        <a:rPr lang="ru-RU" sz="2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2019гг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/>
                    </a:solidFill>
                  </a:tcPr>
                </a:tc>
              </a:tr>
              <a:tr h="3155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2010г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2011г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2012г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2013г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2014г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2015г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2016г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2017г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2018г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2019г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398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Взрывы, вспышки метана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Загазирование метаном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Пожары подземные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Затопление горных выработок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Обрушения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Внезапные выбросы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542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ВСЕГО аварий в шахтах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66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98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Обрушение отвала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Пожар ОФ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998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Падение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БелАЗа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998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аварий: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74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5" name="Заголовок 3"/>
          <p:cNvGrpSpPr>
            <a:grpSpLocks noGrp="1"/>
          </p:cNvGrpSpPr>
          <p:nvPr/>
        </p:nvGrpSpPr>
        <p:grpSpPr>
          <a:xfrm>
            <a:off x="116462" y="44624"/>
            <a:ext cx="9789537" cy="1143000"/>
            <a:chOff x="35496" y="44624"/>
            <a:chExt cx="9107488" cy="1189038"/>
          </a:xfrm>
        </p:grpSpPr>
        <p:grpSp>
          <p:nvGrpSpPr>
            <p:cNvPr id="6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0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1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7" name="Группа 35"/>
            <p:cNvGrpSpPr/>
            <p:nvPr/>
          </p:nvGrpSpPr>
          <p:grpSpPr>
            <a:xfrm>
              <a:off x="251520" y="44624"/>
              <a:ext cx="4315393" cy="1189038"/>
              <a:chOff x="251520" y="44624"/>
              <a:chExt cx="4315393" cy="1189038"/>
            </a:xfrm>
          </p:grpSpPr>
          <p:sp>
            <p:nvSpPr>
              <p:cNvPr id="8" name="Text Box 18"/>
              <p:cNvSpPr txBox="1">
                <a:spLocks noChangeArrowheads="1"/>
              </p:cNvSpPr>
              <p:nvPr/>
            </p:nvSpPr>
            <p:spPr bwMode="auto">
              <a:xfrm>
                <a:off x="251520" y="665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9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151492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514896"/>
              </p:ext>
            </p:extLst>
          </p:nvPr>
        </p:nvGraphicFramePr>
        <p:xfrm>
          <a:off x="529532" y="1412776"/>
          <a:ext cx="8915400" cy="5229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268"/>
                <a:gridCol w="4248472"/>
                <a:gridCol w="1296144"/>
                <a:gridCol w="936104"/>
                <a:gridCol w="1865412"/>
              </a:tblGrid>
              <a:tr h="57606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 п/п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предприятия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Дата н/с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Кол-во травм.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Место</a:t>
                      </a:r>
                      <a:r>
                        <a:rPr lang="ru-RU" sz="1600" baseline="0" dirty="0" smtClean="0"/>
                        <a:t> происшествия</a:t>
                      </a:r>
                      <a:endParaRPr lang="ru-RU" sz="1600" dirty="0"/>
                    </a:p>
                  </a:txBody>
                  <a:tcPr/>
                </a:tc>
              </a:tr>
              <a:tr h="50100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АО «Шахта «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Алексиевская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04.02.2019г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Демонтажные работы в </a:t>
                      </a:r>
                      <a:r>
                        <a:rPr lang="ru-RU" sz="1200" dirty="0" err="1" smtClean="0"/>
                        <a:t>подготвит</a:t>
                      </a:r>
                      <a:r>
                        <a:rPr lang="ru-RU" sz="1200" dirty="0" smtClean="0"/>
                        <a:t>.</a:t>
                      </a:r>
                      <a:r>
                        <a:rPr lang="ru-RU" sz="1200" baseline="0" dirty="0" smtClean="0"/>
                        <a:t> забое</a:t>
                      </a:r>
                      <a:endParaRPr lang="ru-RU" sz="1200" dirty="0"/>
                    </a:p>
                  </a:txBody>
                  <a:tcPr/>
                </a:tc>
              </a:tr>
              <a:tr h="43883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ООО «Шахта им. </a:t>
                      </a:r>
                      <a:r>
                        <a:rPr lang="ru-RU" sz="2000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С.Д.Тихова</a:t>
                      </a:r>
                      <a:r>
                        <a:rPr lang="ru-RU" sz="2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08.02.2019г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Обрушение в  лаве</a:t>
                      </a:r>
                      <a:endParaRPr lang="ru-RU" sz="1200" dirty="0"/>
                    </a:p>
                  </a:txBody>
                  <a:tcPr/>
                </a:tc>
              </a:tr>
              <a:tr h="51716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ООО «Шахтоуправление                       «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Талдинское-Кыргайское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12.02.2019г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Обрушение</a:t>
                      </a:r>
                      <a:r>
                        <a:rPr lang="ru-RU" sz="1200" baseline="0" dirty="0" smtClean="0"/>
                        <a:t> в подготовит. забое</a:t>
                      </a:r>
                      <a:endParaRPr lang="ru-RU" sz="1200" dirty="0"/>
                    </a:p>
                  </a:txBody>
                  <a:tcPr/>
                </a:tc>
              </a:tr>
              <a:tr h="45186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ООО «Шахтоуправление "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Карагайлинское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»,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12.03.2019г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Обрушение</a:t>
                      </a:r>
                      <a:r>
                        <a:rPr lang="ru-RU" sz="1200" baseline="0" dirty="0" smtClean="0"/>
                        <a:t> в подготовит. забое</a:t>
                      </a:r>
                      <a:endParaRPr lang="ru-RU" sz="1200" dirty="0"/>
                    </a:p>
                  </a:txBody>
                  <a:tcPr/>
                </a:tc>
              </a:tr>
              <a:tr h="42671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ПАО «Распадская»,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04.06.2019г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Обрушение в  лаве</a:t>
                      </a:r>
                      <a:endParaRPr lang="ru-RU" sz="1200" dirty="0"/>
                    </a:p>
                  </a:txBody>
                  <a:tcPr/>
                </a:tc>
              </a:tr>
              <a:tr h="45032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ООО «Шахта им. </a:t>
                      </a:r>
                      <a:r>
                        <a:rPr lang="ru-RU" sz="2000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С.Д.Тихова</a:t>
                      </a:r>
                      <a:r>
                        <a:rPr lang="ru-RU" sz="2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15.06.2019г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Буровые работы</a:t>
                      </a:r>
                      <a:endParaRPr lang="ru-RU" sz="1200" dirty="0"/>
                    </a:p>
                  </a:txBody>
                  <a:tcPr/>
                </a:tc>
              </a:tr>
              <a:tr h="51716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ООО «УК «Анжерская-Южная»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17.07.2019г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Обрушение</a:t>
                      </a:r>
                      <a:r>
                        <a:rPr lang="ru-RU" sz="1200" baseline="0" dirty="0" smtClean="0"/>
                        <a:t> в подготовит. забое</a:t>
                      </a:r>
                      <a:endParaRPr lang="ru-RU" sz="1200" dirty="0"/>
                    </a:p>
                  </a:txBody>
                  <a:tcPr/>
                </a:tc>
              </a:tr>
              <a:tr h="72856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АО «СУЭК-Кузбасс» Шахтоуправление «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Талдинское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-Западное» шахта «Талдинская-Западная-1»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28.07.2019г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Транспорт конвейерный</a:t>
                      </a:r>
                      <a:endParaRPr lang="ru-RU" sz="1200" dirty="0"/>
                    </a:p>
                  </a:txBody>
                  <a:tcPr/>
                </a:tc>
              </a:tr>
              <a:tr h="35553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ООО «Шахта Сибирская».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03.09.2019г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Эксплуатация  машин (КП-21)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84619A-6665-49AD-889A-E97E1464056D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grpSp>
        <p:nvGrpSpPr>
          <p:cNvPr id="5" name="Заголовок 3"/>
          <p:cNvGrpSpPr>
            <a:grpSpLocks noGrp="1"/>
          </p:cNvGrpSpPr>
          <p:nvPr/>
        </p:nvGrpSpPr>
        <p:grpSpPr>
          <a:xfrm>
            <a:off x="116462" y="44624"/>
            <a:ext cx="9789537" cy="1143000"/>
            <a:chOff x="35496" y="44624"/>
            <a:chExt cx="9107488" cy="1189038"/>
          </a:xfrm>
        </p:grpSpPr>
        <p:grpSp>
          <p:nvGrpSpPr>
            <p:cNvPr id="6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0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1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7" name="Группа 35"/>
            <p:cNvGrpSpPr/>
            <p:nvPr/>
          </p:nvGrpSpPr>
          <p:grpSpPr>
            <a:xfrm>
              <a:off x="251520" y="44624"/>
              <a:ext cx="4315393" cy="1189038"/>
              <a:chOff x="251520" y="44624"/>
              <a:chExt cx="4315393" cy="1189038"/>
            </a:xfrm>
          </p:grpSpPr>
          <p:sp>
            <p:nvSpPr>
              <p:cNvPr id="8" name="Text Box 18"/>
              <p:cNvSpPr txBox="1">
                <a:spLocks noChangeArrowheads="1"/>
              </p:cNvSpPr>
              <p:nvPr/>
            </p:nvSpPr>
            <p:spPr bwMode="auto">
              <a:xfrm>
                <a:off x="251520" y="665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9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9" name="Заголовок 1"/>
          <p:cNvSpPr>
            <a:spLocks noGrp="1"/>
          </p:cNvSpPr>
          <p:nvPr>
            <p:ph type="title"/>
          </p:nvPr>
        </p:nvSpPr>
        <p:spPr>
          <a:xfrm>
            <a:off x="495300" y="725045"/>
            <a:ext cx="8915400" cy="903754"/>
          </a:xfrm>
        </p:spPr>
        <p:txBody>
          <a:bodyPr/>
          <a:lstStyle/>
          <a:p>
            <a:r>
              <a:rPr lang="ru-RU" sz="2400" b="1" dirty="0" smtClean="0">
                <a:latin typeface="Calibri" panose="020F0502020204030204" pitchFamily="34" charset="0"/>
                <a:ea typeface="Times New Roman"/>
              </a:rPr>
              <a:t>            Смертельный </a:t>
            </a:r>
            <a:r>
              <a:rPr lang="ru-RU" sz="2400" b="1" dirty="0">
                <a:latin typeface="Calibri" panose="020F0502020204030204" pitchFamily="34" charset="0"/>
                <a:ea typeface="Times New Roman"/>
              </a:rPr>
              <a:t>травматизм </a:t>
            </a:r>
            <a:r>
              <a:rPr lang="ru-RU" sz="2400" b="1" dirty="0" smtClean="0">
                <a:latin typeface="Calibri" panose="020F0502020204030204" pitchFamily="34" charset="0"/>
                <a:ea typeface="Times New Roman"/>
              </a:rPr>
              <a:t>в угольных  шахтах</a:t>
            </a:r>
            <a:r>
              <a:rPr lang="ru-RU" sz="2400" b="1" dirty="0">
                <a:latin typeface="Calibri" panose="020F0502020204030204" pitchFamily="34" charset="0"/>
                <a:ea typeface="Times New Roman"/>
              </a:rPr>
              <a:t> </a:t>
            </a:r>
            <a:r>
              <a:rPr lang="ru-RU" sz="2400" b="1" dirty="0" smtClean="0">
                <a:latin typeface="Calibri" panose="020F0502020204030204" pitchFamily="34" charset="0"/>
                <a:ea typeface="Times New Roman"/>
              </a:rPr>
              <a:t>Кузбасса </a:t>
            </a:r>
            <a:br>
              <a:rPr lang="ru-RU" sz="2400" b="1" dirty="0" smtClean="0">
                <a:latin typeface="Calibri" panose="020F0502020204030204" pitchFamily="34" charset="0"/>
                <a:ea typeface="Times New Roman"/>
              </a:rPr>
            </a:br>
            <a:r>
              <a:rPr lang="ru-RU" sz="2400" b="1" dirty="0" smtClean="0">
                <a:latin typeface="Calibri" panose="020F0502020204030204" pitchFamily="34" charset="0"/>
                <a:ea typeface="Times New Roman"/>
              </a:rPr>
              <a:t>в 2019 году</a:t>
            </a:r>
            <a:r>
              <a:rPr lang="ru-RU" sz="2400" dirty="0">
                <a:latin typeface="Calibri" panose="020F0502020204030204" pitchFamily="34" charset="0"/>
                <a:ea typeface="Times New Roman"/>
              </a:rPr>
              <a:t/>
            </a:r>
            <a:br>
              <a:rPr lang="ru-RU" sz="2400" dirty="0">
                <a:latin typeface="Calibri" panose="020F0502020204030204" pitchFamily="34" charset="0"/>
                <a:ea typeface="Times New Roman"/>
              </a:rPr>
            </a:br>
            <a:endParaRPr lang="ru-RU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71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448164"/>
            <a:ext cx="8915400" cy="1540675"/>
          </a:xfrm>
        </p:spPr>
        <p:txBody>
          <a:bodyPr/>
          <a:lstStyle/>
          <a:p>
            <a:pPr marL="342900">
              <a:spcBef>
                <a:spcPts val="0"/>
              </a:spcBef>
              <a:defRPr/>
            </a:pPr>
            <a:r>
              <a:rPr lang="ru-RU" sz="2000" b="1" dirty="0">
                <a:solidFill>
                  <a:srgbClr val="C00000"/>
                </a:solidFill>
                <a:latin typeface="Arial Black" pitchFamily="34" charset="0"/>
              </a:rPr>
              <a:t>Динамика </a:t>
            </a:r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</a:rPr>
              <a:t>добычи , </a:t>
            </a:r>
            <a:r>
              <a:rPr lang="ru-RU" sz="2000" b="1" dirty="0">
                <a:solidFill>
                  <a:srgbClr val="C00000"/>
                </a:solidFill>
                <a:latin typeface="Arial Black" pitchFamily="34" charset="0"/>
              </a:rPr>
              <a:t>аварийности и травматизма                            со смертельным исходом  </a:t>
            </a:r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</a:rPr>
              <a:t>при подземной добыче угля в Кузбассе</a:t>
            </a:r>
            <a:endParaRPr lang="ru-RU" sz="20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3087067"/>
              </p:ext>
            </p:extLst>
          </p:nvPr>
        </p:nvGraphicFramePr>
        <p:xfrm>
          <a:off x="495300" y="1772816"/>
          <a:ext cx="89154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Слайд №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14217-A692-4320-9F69-D25E0A5EB74C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116463" y="44624"/>
            <a:ext cx="8915400" cy="1143000"/>
            <a:chOff x="35496" y="44624"/>
            <a:chExt cx="9107488" cy="118903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251520" y="44624"/>
              <a:ext cx="4315393" cy="1189038"/>
              <a:chOff x="251520" y="44624"/>
              <a:chExt cx="4315393" cy="118903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251520" y="665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69958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508" y="980728"/>
            <a:ext cx="8510191" cy="504056"/>
          </a:xfrm>
        </p:spPr>
        <p:txBody>
          <a:bodyPr/>
          <a:lstStyle/>
          <a:p>
            <a:pPr marL="342900">
              <a:defRPr/>
            </a:pPr>
            <a:r>
              <a:rPr lang="ru-RU" sz="2400" b="1" dirty="0"/>
              <a:t>Основные системные причины </a:t>
            </a:r>
            <a:r>
              <a:rPr lang="ru-RU" sz="2400" b="1" dirty="0" smtClean="0"/>
              <a:t>травматизма и аварийности  </a:t>
            </a:r>
            <a:r>
              <a:rPr lang="ru-RU" sz="2400" b="1" dirty="0"/>
              <a:t>на предприятиях подземной угледобычи</a:t>
            </a:r>
            <a:r>
              <a:rPr lang="ru-RU" sz="2000" b="1" dirty="0">
                <a:solidFill>
                  <a:srgbClr val="B40000"/>
                </a:solidFill>
                <a:latin typeface="Arial Black" pitchFamily="34" charset="0"/>
              </a:rPr>
              <a:t/>
            </a:r>
            <a:br>
              <a:rPr lang="ru-RU" sz="2000" b="1" dirty="0">
                <a:solidFill>
                  <a:srgbClr val="B40000"/>
                </a:solidFill>
                <a:latin typeface="Arial Black" pitchFamily="34" charset="0"/>
              </a:rPr>
            </a:br>
            <a:endParaRPr lang="ru-RU" sz="20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Слайд №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14217-A692-4320-9F69-D25E0A5EB74C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116463" y="44624"/>
            <a:ext cx="8915400" cy="1143000"/>
            <a:chOff x="35496" y="44624"/>
            <a:chExt cx="9107488" cy="118903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251520" y="44624"/>
              <a:ext cx="4315393" cy="1189038"/>
              <a:chOff x="251520" y="44624"/>
              <a:chExt cx="4315393" cy="118903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251520" y="665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088" y="1484784"/>
            <a:ext cx="9248432" cy="5184576"/>
          </a:xfrm>
        </p:spPr>
        <p:txBody>
          <a:bodyPr/>
          <a:lstStyle/>
          <a:p>
            <a:pPr marL="0" lvl="0" indent="0" algn="just">
              <a:buNone/>
            </a:pPr>
            <a:r>
              <a:rPr lang="ru-RU" sz="2000" b="1" dirty="0">
                <a:solidFill>
                  <a:srgbClr val="FF0000"/>
                </a:solidFill>
              </a:rPr>
              <a:t>- Действующие на предприятиях системы управления промышленной безопасностью </a:t>
            </a:r>
            <a:r>
              <a:rPr lang="ru-RU" sz="2000" dirty="0">
                <a:solidFill>
                  <a:srgbClr val="FF0000"/>
                </a:solidFill>
              </a:rPr>
              <a:t>носят формальный характер и </a:t>
            </a:r>
            <a:r>
              <a:rPr lang="ru-RU" sz="2000" b="1" dirty="0" smtClean="0">
                <a:solidFill>
                  <a:srgbClr val="FF0000"/>
                </a:solidFill>
              </a:rPr>
              <a:t>не </a:t>
            </a:r>
            <a:r>
              <a:rPr lang="ru-RU" sz="2000" b="1" dirty="0">
                <a:solidFill>
                  <a:srgbClr val="FF0000"/>
                </a:solidFill>
              </a:rPr>
              <a:t>способны в полной мере прогнозировать и предупреждать возникновение критических рисков приводящих к авариям и несчастным случаям.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rgbClr val="FF0000"/>
                </a:solidFill>
              </a:rPr>
              <a:t>- Ненадлежащий уровень производственного контроля на предприятиях, позволяющий производство горных работ на неисправном оборудовании, без наряда, с нарушением проектно-технической документации или её полном отсутствии. 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rgbClr val="FF0000"/>
                </a:solidFill>
              </a:rPr>
              <a:t>- Низкий уровень исполнения проектно-технической документации. Неправильно принятые технические решения неизбежно ведут к авариям и несчастным случаям.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rgbClr val="FF0000"/>
                </a:solidFill>
              </a:rPr>
              <a:t> - Недостаточная квалификация персонала предприятий, прежде всего руководящего состава, не позволяет организовать безопасное производство работ. 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rgbClr val="FF0000"/>
                </a:solidFill>
              </a:rPr>
              <a:t>- системный характер нарушений требований безопасности, допускаемых практически всеми – от рабочих до руководителей. </a:t>
            </a:r>
          </a:p>
        </p:txBody>
      </p:sp>
    </p:spTree>
    <p:extLst>
      <p:ext uri="{BB962C8B-B14F-4D97-AF65-F5344CB8AC3E}">
        <p14:creationId xmlns:p14="http://schemas.microsoft.com/office/powerpoint/2010/main" val="2494022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4528" y="1187624"/>
            <a:ext cx="8706172" cy="1089248"/>
          </a:xfrm>
        </p:spPr>
        <p:txBody>
          <a:bodyPr/>
          <a:lstStyle/>
          <a:p>
            <a:pPr marL="342900">
              <a:defRPr/>
            </a:pPr>
            <a:r>
              <a:rPr lang="ru-RU" sz="2800" b="1" dirty="0">
                <a:solidFill>
                  <a:srgbClr val="FF0000"/>
                </a:solidFill>
              </a:rPr>
              <a:t>Горный надзор за предприятиями производящими добычу полезных ископаемых подземным способом в </a:t>
            </a:r>
            <a:r>
              <a:rPr lang="ru-RU" sz="2800" b="1" dirty="0" smtClean="0">
                <a:solidFill>
                  <a:srgbClr val="FF0000"/>
                </a:solidFill>
              </a:rPr>
              <a:t>2019 </a:t>
            </a:r>
            <a:r>
              <a:rPr lang="ru-RU" sz="2800" b="1" dirty="0">
                <a:solidFill>
                  <a:srgbClr val="FF0000"/>
                </a:solidFill>
              </a:rPr>
              <a:t>году </a:t>
            </a:r>
            <a:r>
              <a:rPr lang="ru-RU" sz="3200" b="1" dirty="0">
                <a:solidFill>
                  <a:srgbClr val="FF0000"/>
                </a:solidFill>
              </a:rPr>
              <a:t>осуществлялся:</a:t>
            </a:r>
            <a:r>
              <a:rPr lang="ru-RU" sz="3200" b="1" dirty="0">
                <a:solidFill>
                  <a:srgbClr val="B40000"/>
                </a:solidFill>
                <a:latin typeface="Arial Black" pitchFamily="34" charset="0"/>
              </a:rPr>
              <a:t/>
            </a:r>
            <a:br>
              <a:rPr lang="ru-RU" sz="3200" b="1" dirty="0">
                <a:solidFill>
                  <a:srgbClr val="B40000"/>
                </a:solidFill>
                <a:latin typeface="Arial Black" pitchFamily="34" charset="0"/>
              </a:rPr>
            </a:br>
            <a:endParaRPr lang="ru-RU" sz="32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Слайд №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14217-A692-4320-9F69-D25E0A5EB74C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116463" y="44624"/>
            <a:ext cx="8915400" cy="1143000"/>
            <a:chOff x="35496" y="44624"/>
            <a:chExt cx="9107488" cy="118903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251520" y="44624"/>
              <a:ext cx="4315393" cy="1189038"/>
              <a:chOff x="251520" y="44624"/>
              <a:chExt cx="4315393" cy="118903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251520" y="665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463" y="2420888"/>
            <a:ext cx="9589065" cy="4320480"/>
          </a:xfrm>
        </p:spPr>
        <p:txBody>
          <a:bodyPr/>
          <a:lstStyle/>
          <a:p>
            <a:r>
              <a:rPr lang="ru-RU" sz="2800" dirty="0"/>
              <a:t>8 отделами горного надзора</a:t>
            </a:r>
          </a:p>
          <a:p>
            <a:r>
              <a:rPr lang="ru-RU" sz="2800" dirty="0"/>
              <a:t> Штатная численность                             - 90 человек </a:t>
            </a:r>
          </a:p>
          <a:p>
            <a:r>
              <a:rPr lang="ru-RU" sz="2800" dirty="0"/>
              <a:t>Фактическая  численность                     - </a:t>
            </a:r>
            <a:r>
              <a:rPr lang="ru-RU" sz="2800" dirty="0" smtClean="0"/>
              <a:t>74 </a:t>
            </a:r>
            <a:r>
              <a:rPr lang="ru-RU" sz="2800" dirty="0"/>
              <a:t>человек </a:t>
            </a:r>
          </a:p>
          <a:p>
            <a:r>
              <a:rPr lang="ru-RU" sz="2800" dirty="0"/>
              <a:t>Недокомплект численности                  - </a:t>
            </a:r>
            <a:r>
              <a:rPr lang="ru-RU" sz="2800" dirty="0" smtClean="0"/>
              <a:t>16 человек </a:t>
            </a:r>
            <a:endParaRPr lang="ru-RU" sz="2800" dirty="0"/>
          </a:p>
          <a:p>
            <a:pPr marL="0" indent="0" algn="ctr">
              <a:buNone/>
            </a:pPr>
            <a:r>
              <a:rPr lang="ru-RU" sz="2800" b="1" dirty="0">
                <a:solidFill>
                  <a:srgbClr val="FF0000"/>
                </a:solidFill>
              </a:rPr>
              <a:t>Основной задачей горного надзора за предприятиями осуществляющими добычу полезных ископаемых подземным способом на </a:t>
            </a:r>
            <a:r>
              <a:rPr lang="ru-RU" sz="2800" b="1" dirty="0" smtClean="0">
                <a:solidFill>
                  <a:srgbClr val="FF0000"/>
                </a:solidFill>
              </a:rPr>
              <a:t>2019 </a:t>
            </a:r>
            <a:r>
              <a:rPr lang="ru-RU" sz="2800" b="1" dirty="0">
                <a:solidFill>
                  <a:srgbClr val="FF0000"/>
                </a:solidFill>
              </a:rPr>
              <a:t>год, являлось снижение аварийности и травматизма на поднадзорных объектах </a:t>
            </a:r>
            <a:endParaRPr lang="ru-RU" sz="28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719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21178</TotalTime>
  <Words>1075</Words>
  <Application>Microsoft Office PowerPoint</Application>
  <PresentationFormat>Лист A4 (210x297 мм)</PresentationFormat>
  <Paragraphs>379</Paragraphs>
  <Slides>15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«О правоприменительной практике Сибирского управления Ростехнадзора на объектах подземных горных работ в 2019 году.                    Об особенностях осуществления контрольно-надзорных мероприятий в текущем периоде 2020 года в условиях ограничений связанных с  распространением коронавирусной инфекции COVID-19»</vt:lpstr>
      <vt:lpstr>Презентация PowerPoint</vt:lpstr>
      <vt:lpstr>Презентация PowerPoint</vt:lpstr>
      <vt:lpstr> В 2019 году уровень добычи угля в Кузбассе составил  250,1  млн.т добыто угля открытыми горными работами 164,4 млн.т  (66%)  добыто угля подземными горными работами 85,7 млн.т  (34%)</vt:lpstr>
      <vt:lpstr>Презентация PowerPoint</vt:lpstr>
      <vt:lpstr>            Смертельный травматизм в угольных  шахтах Кузбасса  в 2019 году </vt:lpstr>
      <vt:lpstr>Динамика добычи , аварийности и травматизма                            со смертельным исходом  при подземной добыче угля в Кузбассе</vt:lpstr>
      <vt:lpstr>Основные системные причины травматизма и аварийности  на предприятиях подземной угледобычи </vt:lpstr>
      <vt:lpstr>Горный надзор за предприятиями производящими добычу полезных ископаемых подземным способом в 2019 году осуществлялся: </vt:lpstr>
      <vt:lpstr>Показатели контрольно-надзорной работы  инспекторов подземного угольного надзора</vt:lpstr>
      <vt:lpstr>Приостановки эксплуатации опасных производственных объектов подземной угледобычи в 2018 -2019 годах                                                           ВСЕГО в 2018г : 510 приостановок                                                                  ВСЕГО в 2019г : 521 приостановка </vt:lpstr>
      <vt:lpstr>Презентация PowerPoint</vt:lpstr>
      <vt:lpstr>Показатели контрольно-надзорной работы  инспекторов подземного угольного надзора</vt:lpstr>
      <vt:lpstr>            Смертельный травматизм в угольных  шахтах Кузбасса  в 2020 году (11 месяцев) </vt:lpstr>
      <vt:lpstr>Уважаемые участники совещания! 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A.Tukay</dc:creator>
  <cp:lastModifiedBy>Сербинович Михаил Васильевич</cp:lastModifiedBy>
  <cp:revision>1057</cp:revision>
  <cp:lastPrinted>2020-02-03T02:57:03Z</cp:lastPrinted>
  <dcterms:created xsi:type="dcterms:W3CDTF">2012-04-16T06:44:06Z</dcterms:created>
  <dcterms:modified xsi:type="dcterms:W3CDTF">2020-12-16T05:12:23Z</dcterms:modified>
</cp:coreProperties>
</file>